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23"/>
  </p:notesMasterIdLst>
  <p:sldIdLst>
    <p:sldId id="265" r:id="rId3"/>
    <p:sldId id="266" r:id="rId4"/>
    <p:sldId id="275" r:id="rId5"/>
    <p:sldId id="257" r:id="rId6"/>
    <p:sldId id="276" r:id="rId7"/>
    <p:sldId id="278" r:id="rId8"/>
    <p:sldId id="287" r:id="rId9"/>
    <p:sldId id="288" r:id="rId10"/>
    <p:sldId id="277" r:id="rId11"/>
    <p:sldId id="282" r:id="rId12"/>
    <p:sldId id="279" r:id="rId13"/>
    <p:sldId id="281" r:id="rId14"/>
    <p:sldId id="280" r:id="rId15"/>
    <p:sldId id="283" r:id="rId16"/>
    <p:sldId id="284" r:id="rId17"/>
    <p:sldId id="285" r:id="rId18"/>
    <p:sldId id="290" r:id="rId19"/>
    <p:sldId id="289" r:id="rId20"/>
    <p:sldId id="286" r:id="rId21"/>
    <p:sldId id="273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贺 靖" initials="贺" lastIdx="1" clrIdx="0">
    <p:extLst>
      <p:ext uri="{19B8F6BF-5375-455C-9EA6-DF929625EA0E}">
        <p15:presenceInfo xmlns:p15="http://schemas.microsoft.com/office/powerpoint/2012/main" userId="ae898b039f0ede8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37CE84F3-28C3-443E-9E96-99CF82512B78}" styleName="深色样式 1 - 强调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16DA210-FB5B-4158-B5E0-FEB733F419BA}" styleName="浅色样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F2DE63D5-997A-4646-A377-4702673A728D}" styleName="浅色样式 2 - 强调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359" autoAdjust="0"/>
  </p:normalViewPr>
  <p:slideViewPr>
    <p:cSldViewPr snapToGrid="0">
      <p:cViewPr varScale="1">
        <p:scale>
          <a:sx n="93" d="100"/>
          <a:sy n="93" d="100"/>
        </p:scale>
        <p:origin x="712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commentAuthors" Target="commentAuthor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贺 靖" userId="ae898b039f0ede89" providerId="LiveId" clId="{1DA5767C-26DE-440E-B448-C0AFA26C4194}"/>
    <pc:docChg chg="undo redo custSel modSld">
      <pc:chgData name="贺 靖" userId="ae898b039f0ede89" providerId="LiveId" clId="{1DA5767C-26DE-440E-B448-C0AFA26C4194}" dt="2022-12-23T08:15:47.119" v="175" actId="20577"/>
      <pc:docMkLst>
        <pc:docMk/>
      </pc:docMkLst>
      <pc:sldChg chg="modSp mod">
        <pc:chgData name="贺 靖" userId="ae898b039f0ede89" providerId="LiveId" clId="{1DA5767C-26DE-440E-B448-C0AFA26C4194}" dt="2022-12-13T04:31:57.426" v="0" actId="14100"/>
        <pc:sldMkLst>
          <pc:docMk/>
          <pc:sldMk cId="816290382" sldId="261"/>
        </pc:sldMkLst>
        <pc:spChg chg="mod">
          <ac:chgData name="贺 靖" userId="ae898b039f0ede89" providerId="LiveId" clId="{1DA5767C-26DE-440E-B448-C0AFA26C4194}" dt="2022-12-13T04:31:57.426" v="0" actId="14100"/>
          <ac:spMkLst>
            <pc:docMk/>
            <pc:sldMk cId="816290382" sldId="261"/>
            <ac:spMk id="16" creationId="{22CF18FF-54DA-4C5E-BA3D-CC40359E0472}"/>
          </ac:spMkLst>
        </pc:spChg>
      </pc:sldChg>
      <pc:sldChg chg="modSp mod">
        <pc:chgData name="贺 靖" userId="ae898b039f0ede89" providerId="LiveId" clId="{1DA5767C-26DE-440E-B448-C0AFA26C4194}" dt="2022-12-23T08:15:47.119" v="175" actId="20577"/>
        <pc:sldMkLst>
          <pc:docMk/>
          <pc:sldMk cId="64154391" sldId="264"/>
        </pc:sldMkLst>
        <pc:spChg chg="mod">
          <ac:chgData name="贺 靖" userId="ae898b039f0ede89" providerId="LiveId" clId="{1DA5767C-26DE-440E-B448-C0AFA26C4194}" dt="2022-12-23T08:15:47.119" v="175" actId="20577"/>
          <ac:spMkLst>
            <pc:docMk/>
            <pc:sldMk cId="64154391" sldId="264"/>
            <ac:spMk id="4" creationId="{5E4F0DE7-DE0E-4889-B63D-2F0EE66BE090}"/>
          </ac:spMkLst>
        </pc:spChg>
      </pc:sldChg>
    </pc:docChg>
  </pc:docChgLst>
</pc:chgInfo>
</file>

<file path=ppt/media/image1.png>
</file>

<file path=ppt/media/image10.jpg>
</file>

<file path=ppt/media/image11.png>
</file>

<file path=ppt/media/image12.jpeg>
</file>

<file path=ppt/media/image13.png>
</file>

<file path=ppt/media/image14.png>
</file>

<file path=ppt/media/image15.jpeg>
</file>

<file path=ppt/media/image16.jpe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7690C4-2311-4837-84B4-B9F517D6B1CB}" type="datetimeFigureOut">
              <a:rPr lang="zh-CN" altLang="en-US" smtClean="0"/>
              <a:t>2023/2/6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AD4A1B-F483-43A2-B8D8-D385AEE8A6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40507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AD4A1B-F483-43A2-B8D8-D385AEE8A622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695280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AD4A1B-F483-43A2-B8D8-D385AEE8A622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92461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AD4A1B-F483-43A2-B8D8-D385AEE8A622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90232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AD4A1B-F483-43A2-B8D8-D385AEE8A622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60472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AD4A1B-F483-43A2-B8D8-D385AEE8A622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1399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9AD4A1B-F483-43A2-B8D8-D385AEE8A62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970297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9AD4A1B-F483-43A2-B8D8-D385AEE8A62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031841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AD4A1B-F483-43A2-B8D8-D385AEE8A622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32491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AD4A1B-F483-43A2-B8D8-D385AEE8A622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04386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AD4A1B-F483-43A2-B8D8-D385AEE8A622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51144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AD4A1B-F483-43A2-B8D8-D385AEE8A622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74820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9AD4A1B-F483-43A2-B8D8-D385AEE8A62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815456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AD4A1B-F483-43A2-B8D8-D385AEE8A622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36398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AD4A1B-F483-43A2-B8D8-D385AEE8A622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95873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AD4A1B-F483-43A2-B8D8-D385AEE8A622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49818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AD4A1B-F483-43A2-B8D8-D385AEE8A622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28114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AD4A1B-F483-43A2-B8D8-D385AEE8A622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66079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159E63-77C5-4CB9-A084-D43A58EBDD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5ECBFB7-79F0-485F-A85E-6177B07BFC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9E22699-5353-42D5-A284-D3FBDBA475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78178-F06D-4079-939F-9481D074F378}" type="datetimeFigureOut">
              <a:rPr lang="zh-CN" altLang="en-US" smtClean="0"/>
              <a:t>2023/2/6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A141ACA-8472-46B7-BBA3-72F05AEEF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EC85926-7272-4809-9E62-B00D4C63E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829794-B3DE-4255-B136-B3B2C335E36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194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07148D-FAF8-4A31-AD31-4F4CDE3C0C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03A8C48-71C0-40CC-AD4A-9B0C8D21F7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76B44A9-0A54-43D8-A632-A27D94D495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78178-F06D-4079-939F-9481D074F378}" type="datetimeFigureOut">
              <a:rPr lang="zh-CN" altLang="en-US" smtClean="0"/>
              <a:t>2023/2/6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DDDCAB8-39A9-477F-9723-B2DFCEE630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D7ABE08-D552-4D00-A01F-D11A0027C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829794-B3DE-4255-B136-B3B2C335E36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78768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CCC9DA9-AA84-4C55-9397-FB02D744AF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C5CABD6-4DCC-4754-8CCC-758FD86C91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863CC01-7A84-4107-8AA3-0C08AE4BCC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78178-F06D-4079-939F-9481D074F378}" type="datetimeFigureOut">
              <a:rPr lang="zh-CN" altLang="en-US" smtClean="0"/>
              <a:t>2023/2/6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6C18270-7F3B-4E09-8350-3ADDEFDC1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6F84E20-0D67-4762-9F48-187E8C1E9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829794-B3DE-4255-B136-B3B2C335E36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3628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5065AF-D2D5-47F6-AC72-2F793C9024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33904BA-7BED-4915-91C5-3D28BB7BC9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AE62BE1-BBAD-44F4-A7CC-8C4383641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0E349-F42E-46A0-8B39-F6BAE6633A91}" type="datetimeFigureOut">
              <a:rPr lang="zh-CN" altLang="en-US" smtClean="0"/>
              <a:t>2023/2/6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6DAB1DC-FDEC-449D-A1BC-37B968EEA6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FDB93A1-7ACA-461D-81DE-217A5F436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229A3-F77C-4753-95BC-5A7298D6F8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83178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0E66CB6-4E90-4CBC-8C5C-FAAC2174E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1EC1DE6-7623-4814-90C7-CCDB8843CD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FA99D8E-FFEC-48A0-8B3D-BFAE0D3AC5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0E349-F42E-46A0-8B39-F6BAE6633A91}" type="datetimeFigureOut">
              <a:rPr lang="zh-CN" altLang="en-US" smtClean="0"/>
              <a:t>2023/2/6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0E7503F-F48A-4567-AB5C-6CC82A3DF7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9D080DE-6C6E-44BC-A0BB-B25E106E8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229A3-F77C-4753-95BC-5A7298D6F8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8162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278283-1F63-47D1-9175-B3974DD10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427D964-45A6-47B9-B474-D237A0DC0C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A3409D6-9B6E-48C3-9EBE-29A5D0A23D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0E349-F42E-46A0-8B39-F6BAE6633A91}" type="datetimeFigureOut">
              <a:rPr lang="zh-CN" altLang="en-US" smtClean="0"/>
              <a:t>2023/2/6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BA4DF64-8FB1-4FB8-B9D3-528234A0C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083F086-E837-4B75-A990-9873A4768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229A3-F77C-4753-95BC-5A7298D6F8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62540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7F83859-5963-4DBF-8E55-FDCCC6B5E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C3862C2-004B-4DAD-808E-91B6A79229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D9C111C-DE12-45B7-8DFB-05E4564EA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41CEC36-10D4-4588-9569-53A72B3FE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0E349-F42E-46A0-8B39-F6BAE6633A91}" type="datetimeFigureOut">
              <a:rPr lang="zh-CN" altLang="en-US" smtClean="0"/>
              <a:t>2023/2/6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4D08E83-3DBB-46C6-999D-CCD9755A2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37E545F-378F-47E3-BFC9-A4417C23C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229A3-F77C-4753-95BC-5A7298D6F8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80109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32CB1C-E9C8-4FCC-94E6-D9F1B72DA2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98E033D-0D9D-4B3B-95FD-3A7DD45CF6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D8FA672-A75F-4DB3-B903-8A76DED32E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3A08942-2310-4344-AFBA-2BDCA4E89A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B175176-931D-4872-ACA1-91BDE65638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CC0359B-93B5-472A-A63F-B21349368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0E349-F42E-46A0-8B39-F6BAE6633A91}" type="datetimeFigureOut">
              <a:rPr lang="zh-CN" altLang="en-US" smtClean="0"/>
              <a:t>2023/2/6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8027735-CD40-4B9A-ADDC-97A7F6DE7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C81959D-3E49-4665-9390-85C33D16C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229A3-F77C-4753-95BC-5A7298D6F8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48133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F29F2B-4E06-419D-9BEC-F95C7B7BE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ADD13D4-79A3-42DF-9684-428CA68C2B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0E349-F42E-46A0-8B39-F6BAE6633A91}" type="datetimeFigureOut">
              <a:rPr lang="zh-CN" altLang="en-US" smtClean="0"/>
              <a:t>2023/2/6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82AB94A-794A-4501-A63E-4FCD10AD9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CDECF4D-CAB3-4BAD-A049-EB3F65A8D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229A3-F77C-4753-95BC-5A7298D6F8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263488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500D98C-512D-4823-8891-765986AD1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0E349-F42E-46A0-8B39-F6BAE6633A91}" type="datetimeFigureOut">
              <a:rPr lang="zh-CN" altLang="en-US" smtClean="0"/>
              <a:t>2023/2/6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FC5810B-3DB5-490A-8147-7A4736FB5F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8A56F8D-DB05-477F-9926-C4F1AF5BE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229A3-F77C-4753-95BC-5A7298D6F8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29507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AEE201-814A-4775-897C-4E85794E51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47D2A13-38C3-4DB5-B41E-F17F4052F7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5BA7BAC-398B-4CCA-9F0C-A26AD04E8F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1368719-883C-436D-9E29-D909AA9A6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0E349-F42E-46A0-8B39-F6BAE6633A91}" type="datetimeFigureOut">
              <a:rPr lang="zh-CN" altLang="en-US" smtClean="0"/>
              <a:t>2023/2/6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0C271F6-B53C-4882-B55C-0EE81F877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DB27FA6-865B-4C03-A3A2-781CE5C14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229A3-F77C-4753-95BC-5A7298D6F8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83379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B69348-0467-4CF3-B800-F4911B770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D8DF330-8C55-4530-8B32-53D146AF44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6559A11-9FF0-4FF6-8ABF-53C4517C22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78178-F06D-4079-939F-9481D074F378}" type="datetimeFigureOut">
              <a:rPr lang="zh-CN" altLang="en-US" smtClean="0"/>
              <a:t>2023/2/6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9A97BCE-2F70-4701-9461-2760BEDE1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D014ECC-4CC8-42B5-BFF3-E691E0B2D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829794-B3DE-4255-B136-B3B2C335E36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40513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9FE57B-EC0F-4F2C-97D0-820DB9CA5A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9A765AFD-CEB3-4409-B6A7-83C53C5106E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6338AD5-B48B-46CE-8384-DDE8382B76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C18FB7C-3445-47D6-A0F2-17641F48B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0E349-F42E-46A0-8B39-F6BAE6633A91}" type="datetimeFigureOut">
              <a:rPr lang="zh-CN" altLang="en-US" smtClean="0"/>
              <a:t>2023/2/6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4B864A5-FB30-48C0-8BEB-29D9CE5041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5334420-1327-4474-9DCA-FFA30971A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229A3-F77C-4753-95BC-5A7298D6F8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870038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81C7C7-FCC5-469A-A122-7E21A5403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FBA3346-B958-427B-874D-C005F0585E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35877AD-B9D7-4C1A-AFF7-424A781BA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0E349-F42E-46A0-8B39-F6BAE6633A91}" type="datetimeFigureOut">
              <a:rPr lang="zh-CN" altLang="en-US" smtClean="0"/>
              <a:t>2023/2/6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4B23BBB-A03F-4645-B95F-37F8EB8921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84F96B5-BD02-473D-ABE1-E576C6900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229A3-F77C-4753-95BC-5A7298D6F8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992147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B7FD0C79-ED4E-46FB-B279-F58004B2B6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9C02D24-0A3B-4461-B7D8-AF32B1F1DC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DC7786A-BC8A-4B73-A8C5-73FAA6166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0E349-F42E-46A0-8B39-F6BAE6633A91}" type="datetimeFigureOut">
              <a:rPr lang="zh-CN" altLang="en-US" smtClean="0"/>
              <a:t>2023/2/6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0D507B8-0D6A-41B0-B6B1-B574F93F80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8AF95AA-EC4E-401E-8F57-D15EE0AFD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C229A3-F77C-4753-95BC-5A7298D6F8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3596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EA5E8A-0C89-43CA-B6C6-0C66B0E2D1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B42ECC1-C1AA-48A3-83A9-8194EF5CF5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7CD3502-2C7D-4D8E-8C12-C25CEC5F98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78178-F06D-4079-939F-9481D074F378}" type="datetimeFigureOut">
              <a:rPr lang="zh-CN" altLang="en-US" smtClean="0"/>
              <a:t>2023/2/6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8EE5A10-CFDF-49A5-B0C3-5BD469D8B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125E662-04E7-47E2-93F0-B30D653FA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829794-B3DE-4255-B136-B3B2C335E36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2069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50C8F0-AC86-4FA7-8C2D-3FC9925CDF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703F8BF-D3F4-4818-8889-942898920B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D4BE18D-1930-48BF-B442-3911904BF9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72F9BAB-96E0-4D28-8DDD-023B496D8A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78178-F06D-4079-939F-9481D074F378}" type="datetimeFigureOut">
              <a:rPr lang="zh-CN" altLang="en-US" smtClean="0"/>
              <a:t>2023/2/6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636F68E-050E-43FB-AFA2-14BCB19DE5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3798E5D-E22E-44B7-A531-D01733894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829794-B3DE-4255-B136-B3B2C335E36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7423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2E89A2-AB47-4B60-A447-EEF454186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51A6398-D908-4A70-AC70-191EA27ABB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41F11FB-84C3-4712-8735-362456035C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022E612-F1AA-4D5E-8A4A-CE9F9A55A0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64E70FB-57D9-49C5-BC65-4459B0624E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F417963-233E-4589-94FE-B48DC68620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78178-F06D-4079-939F-9481D074F378}" type="datetimeFigureOut">
              <a:rPr lang="zh-CN" altLang="en-US" smtClean="0"/>
              <a:t>2023/2/6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6D813F6-47CA-4B60-87E5-0957CF721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258623C-E2F7-4FB5-8870-6E35BED9E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829794-B3DE-4255-B136-B3B2C335E36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38767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C1C636-AAA0-499F-BDFD-2D828D220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873B0A3-BA13-414D-92F9-FDC94558B2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78178-F06D-4079-939F-9481D074F378}" type="datetimeFigureOut">
              <a:rPr lang="zh-CN" altLang="en-US" smtClean="0"/>
              <a:t>2023/2/6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327F901-C2FE-4D90-BA57-16FD327C08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9E3A95A-6F73-44A1-84E7-A6350251B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829794-B3DE-4255-B136-B3B2C335E36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40212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97FA533-24F9-4325-A0EB-D15DA9299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78178-F06D-4079-939F-9481D074F378}" type="datetimeFigureOut">
              <a:rPr lang="zh-CN" altLang="en-US" smtClean="0"/>
              <a:t>2023/2/6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9A85268-D1C6-4E8E-A86E-377CCA76AD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002941B-DAA5-483F-8976-52A1D57A5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829794-B3DE-4255-B136-B3B2C335E36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72720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061E2D-CBC2-41FF-B46E-4410A1219E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802B08B-88D5-4FEC-A719-1F9266CDE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8EFE3E0-C10D-47DA-A81C-402C1A75AC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58011B-2439-410E-B860-A1FA3E0E4F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78178-F06D-4079-939F-9481D074F378}" type="datetimeFigureOut">
              <a:rPr lang="zh-CN" altLang="en-US" smtClean="0"/>
              <a:t>2023/2/6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1E43E47-7F26-4543-B969-07B15400C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C72037C-379B-4BE9-9728-B5C159D2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829794-B3DE-4255-B136-B3B2C335E36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28333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0293F7-FA7F-4653-A125-FE749F1750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33E3477-0C03-43D6-9172-558E0692C2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888FE6C-5D73-4ECE-BB5E-9DCF14195E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22FA474-F515-4C66-B5B4-53AB8B067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78178-F06D-4079-939F-9481D074F378}" type="datetimeFigureOut">
              <a:rPr lang="zh-CN" altLang="en-US" smtClean="0"/>
              <a:t>2023/2/6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956E2CA-C81E-4E7D-9CC3-8520DBA081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5B2B56F-E243-4E8D-B5A2-A5F7BADA2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829794-B3DE-4255-B136-B3B2C335E36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89103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5EED452-7A9A-4D5B-9A69-2EE0E257C8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88E9392-B7EF-44B6-99EB-AE1A698259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92D866D-9F86-4DEA-8442-3586CCE604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B78178-F06D-4079-939F-9481D074F378}" type="datetimeFigureOut">
              <a:rPr lang="zh-CN" altLang="en-US" smtClean="0"/>
              <a:t>2023/2/6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F726162-6003-49BB-A99C-92E516A5A6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8E7D744-513D-4A26-BA91-77BB2D4BE8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829794-B3DE-4255-B136-B3B2C335E36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53302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616FDB5-CC9D-4267-A31B-260ACF9B6E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D35F5AD-0143-4455-8BD4-6ACA69CB78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2C6BD4F-0A23-4EED-A10B-7373EF8B8A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50E349-F42E-46A0-8B39-F6BAE6633A91}" type="datetimeFigureOut">
              <a:rPr lang="zh-CN" altLang="en-US" smtClean="0"/>
              <a:t>2023/2/6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201C0B0-03D2-42C9-87BC-67A55D64A3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6B9AE7D-0209-459A-B560-D4DF25EC21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C229A3-F77C-4753-95BC-5A7298D6F8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1533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2022.igem.wiki/csu-china/index.html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www.who.int/news-room/fact-sheets/detail/echinococcosis" TargetMode="External"/><Relationship Id="rId5" Type="http://schemas.openxmlformats.org/officeDocument/2006/relationships/hyperlink" Target="https://en.wikipedia.org/wiki/Colloidal_gold" TargetMode="External"/><Relationship Id="rId4" Type="http://schemas.openxmlformats.org/officeDocument/2006/relationships/hyperlink" Target="https://en.wikipedia.org/wiki/Echinococcosis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1797A24E-F7B4-4CB4-8BD5-DD9F39B73829}"/>
              </a:ext>
            </a:extLst>
          </p:cNvPr>
          <p:cNvSpPr/>
          <p:nvPr/>
        </p:nvSpPr>
        <p:spPr>
          <a:xfrm>
            <a:off x="5781633" y="2470398"/>
            <a:ext cx="6100552" cy="4145739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EB40E52-38DE-4FFD-AAC9-2A486A403314}"/>
              </a:ext>
            </a:extLst>
          </p:cNvPr>
          <p:cNvSpPr/>
          <p:nvPr/>
        </p:nvSpPr>
        <p:spPr>
          <a:xfrm>
            <a:off x="5676646" y="2385689"/>
            <a:ext cx="6100552" cy="414573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T </a:t>
            </a:r>
          </a:p>
          <a:p>
            <a:pPr algn="ctr"/>
            <a:r>
              <a:rPr lang="en-US" altLang="zh-CN" dirty="0"/>
              <a:t>Recombinase polymerase amplification</a:t>
            </a:r>
            <a:endParaRPr lang="zh-CN" altLang="en-US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35D0F0D9-CD96-44C4-B4AC-4AD8BE4F24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1139" y="623263"/>
            <a:ext cx="10870035" cy="1373011"/>
          </a:xfrm>
        </p:spPr>
        <p:txBody>
          <a:bodyPr>
            <a:noAutofit/>
          </a:bodyPr>
          <a:lstStyle/>
          <a:p>
            <a:pPr algn="l"/>
            <a:r>
              <a:rPr lang="en-US" altLang="zh-CN" sz="4800" b="1" dirty="0">
                <a:solidFill>
                  <a:srgbClr val="C00000"/>
                </a:solidFill>
                <a:latin typeface="Menlo"/>
              </a:rPr>
              <a:t>Specific New diagnostic Implement Pointing at Echinococcosis</a:t>
            </a:r>
            <a:endParaRPr lang="zh-CN" altLang="en-US" sz="4800" b="1" dirty="0">
              <a:solidFill>
                <a:srgbClr val="C00000"/>
              </a:solidFill>
              <a:latin typeface="Menlo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A1C3C31-5755-4423-93D1-F5DAC1781A31}"/>
              </a:ext>
            </a:extLst>
          </p:cNvPr>
          <p:cNvSpPr txBox="1"/>
          <p:nvPr/>
        </p:nvSpPr>
        <p:spPr>
          <a:xfrm>
            <a:off x="509165" y="3544496"/>
            <a:ext cx="4499185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200" dirty="0">
                <a:solidFill>
                  <a:prstClr val="black"/>
                </a:solidFill>
                <a:latin typeface="Menlo"/>
                <a:ea typeface="等线" panose="02010600030101010101" pitchFamily="2" charset="-122"/>
              </a:rPr>
              <a:t>CSU_CHINA 2022</a:t>
            </a:r>
            <a:r>
              <a:rPr kumimoji="0" lang="zh-CN" altLang="en-US" sz="32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/>
                <a:ea typeface="等线" panose="02010600030101010101" pitchFamily="2" charset="-122"/>
                <a:cs typeface="+mn-cs"/>
              </a:rPr>
              <a:t>😺</a:t>
            </a:r>
            <a:r>
              <a:rPr kumimoji="0" lang="en-US" altLang="zh-CN" sz="320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enlo"/>
                <a:ea typeface="等线" panose="02010600030101010101" pitchFamily="2" charset="-122"/>
                <a:cs typeface="+mn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32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nlo"/>
              <a:ea typeface="等线" panose="02010600030101010101" pitchFamily="2" charset="-122"/>
              <a:cs typeface="+mn-cs"/>
            </a:endParaRP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dirty="0">
                <a:solidFill>
                  <a:prstClr val="black"/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更纱黑体 SC" panose="02000500000000000000" pitchFamily="2" charset="-122"/>
              </a:rPr>
              <a:t>贺靖</a:t>
            </a:r>
            <a:r>
              <a:rPr lang="en-US" altLang="zh-CN" sz="2800" dirty="0">
                <a:solidFill>
                  <a:prstClr val="black"/>
                </a:solidFill>
                <a:latin typeface="更纱黑体 SC" panose="02000500000000000000" pitchFamily="2" charset="-122"/>
                <a:ea typeface="更纱黑体 SC" panose="02000500000000000000" pitchFamily="2" charset="-122"/>
                <a:cs typeface="更纱黑体 SC" panose="02000500000000000000" pitchFamily="2" charset="-122"/>
              </a:rPr>
              <a:t> 2/6/2023</a:t>
            </a:r>
            <a:endParaRPr kumimoji="0" lang="zh-CN" altLang="en-US" sz="280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enlo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4A90E5E-D6E1-47D3-858C-AE8B1D6167F0}"/>
              </a:ext>
            </a:extLst>
          </p:cNvPr>
          <p:cNvSpPr txBox="1"/>
          <p:nvPr/>
        </p:nvSpPr>
        <p:spPr>
          <a:xfrm>
            <a:off x="6029970" y="2561110"/>
            <a:ext cx="505891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latin typeface="Menlo"/>
              </a:rPr>
              <a:t>TOC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altLang="zh-CN" sz="2800" dirty="0">
                <a:latin typeface="Menlo"/>
              </a:rPr>
              <a:t>Background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altLang="zh-CN" sz="2800" dirty="0">
                <a:latin typeface="Menlo"/>
              </a:rPr>
              <a:t>Description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altLang="zh-CN" sz="2800" dirty="0">
                <a:latin typeface="Menlo"/>
              </a:rPr>
              <a:t>Design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CN" sz="2800" u="sng" dirty="0">
                <a:latin typeface="Menlo"/>
              </a:rPr>
              <a:t>AND Sys &amp; OR Sys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CN" sz="2800" u="sng" dirty="0">
                <a:latin typeface="Menlo"/>
              </a:rPr>
              <a:t>RPA: PRC-like Amplification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CN" sz="2800" u="sng" dirty="0">
                <a:latin typeface="Menlo"/>
              </a:rPr>
              <a:t>Colloidal Gold Assay</a:t>
            </a:r>
            <a:endParaRPr lang="en-US" altLang="zh-CN" sz="2800" dirty="0">
              <a:latin typeface="Menlo"/>
            </a:endParaRP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altLang="zh-CN" sz="2800" dirty="0">
                <a:latin typeface="Menlo"/>
              </a:rPr>
              <a:t>Model</a:t>
            </a:r>
          </a:p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altLang="zh-CN" sz="2800" dirty="0">
                <a:latin typeface="Menlo"/>
              </a:rPr>
              <a:t>Resources</a:t>
            </a:r>
          </a:p>
        </p:txBody>
      </p:sp>
    </p:spTree>
    <p:extLst>
      <p:ext uri="{BB962C8B-B14F-4D97-AF65-F5344CB8AC3E}">
        <p14:creationId xmlns:p14="http://schemas.microsoft.com/office/powerpoint/2010/main" val="30704403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604531FB-AA09-4436-9E23-8AD5E15F6329}"/>
              </a:ext>
            </a:extLst>
          </p:cNvPr>
          <p:cNvSpPr/>
          <p:nvPr/>
        </p:nvSpPr>
        <p:spPr>
          <a:xfrm>
            <a:off x="214990" y="531596"/>
            <a:ext cx="11784071" cy="62496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2B673496-9F9A-451C-98B2-761BCE398912}"/>
              </a:ext>
            </a:extLst>
          </p:cNvPr>
          <p:cNvSpPr/>
          <p:nvPr/>
        </p:nvSpPr>
        <p:spPr>
          <a:xfrm>
            <a:off x="110003" y="446887"/>
            <a:ext cx="11784071" cy="624961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形 2">
            <a:extLst>
              <a:ext uri="{FF2B5EF4-FFF2-40B4-BE49-F238E27FC236}">
                <a16:creationId xmlns:a16="http://schemas.microsoft.com/office/drawing/2014/main" id="{19889439-6DCD-420E-8619-BE18F5E466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2513" y="1395447"/>
            <a:ext cx="10959050" cy="4695648"/>
          </a:xfrm>
          <a:prstGeom prst="rect">
            <a:avLst/>
          </a:prstGeom>
        </p:spPr>
      </p:pic>
      <p:sp>
        <p:nvSpPr>
          <p:cNvPr id="8" name="标题 1">
            <a:extLst>
              <a:ext uri="{FF2B5EF4-FFF2-40B4-BE49-F238E27FC236}">
                <a16:creationId xmlns:a16="http://schemas.microsoft.com/office/drawing/2014/main" id="{4AAAF1B4-12AC-4F03-9E4B-0FC0795126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100" y="256328"/>
            <a:ext cx="3354493" cy="1325563"/>
          </a:xfrm>
        </p:spPr>
        <p:txBody>
          <a:bodyPr>
            <a:normAutofit/>
          </a:bodyPr>
          <a:lstStyle/>
          <a:p>
            <a:r>
              <a:rPr lang="en-US" altLang="zh-CN" sz="3600" b="1" dirty="0">
                <a:solidFill>
                  <a:srgbClr val="333333"/>
                </a:solidFill>
                <a:effectLst/>
                <a:latin typeface="Menlo"/>
                <a:ea typeface="Menlo"/>
              </a:rPr>
              <a:t>The PCR Cycle</a:t>
            </a:r>
            <a:endParaRPr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20759568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对话气泡: 矩形 24">
            <a:extLst>
              <a:ext uri="{FF2B5EF4-FFF2-40B4-BE49-F238E27FC236}">
                <a16:creationId xmlns:a16="http://schemas.microsoft.com/office/drawing/2014/main" id="{F34BBD5B-48BA-4B85-A5A1-F3821C8E528D}"/>
              </a:ext>
            </a:extLst>
          </p:cNvPr>
          <p:cNvSpPr/>
          <p:nvPr/>
        </p:nvSpPr>
        <p:spPr>
          <a:xfrm>
            <a:off x="7040441" y="2343150"/>
            <a:ext cx="4505976" cy="1085850"/>
          </a:xfrm>
          <a:prstGeom prst="wedgeRectCallout">
            <a:avLst>
              <a:gd name="adj1" fmla="val -35903"/>
              <a:gd name="adj2" fmla="val 80667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T </a:t>
            </a:r>
          </a:p>
          <a:p>
            <a:pPr algn="ctr"/>
            <a:r>
              <a:rPr lang="en-US" altLang="zh-CN"/>
              <a:t>Recombinase polymerase amplification</a:t>
            </a:r>
            <a:endParaRPr lang="zh-CN" altLang="en-US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0228D8EE-9287-4CF3-B2A5-EFA9B11E4912}"/>
              </a:ext>
            </a:extLst>
          </p:cNvPr>
          <p:cNvSpPr/>
          <p:nvPr/>
        </p:nvSpPr>
        <p:spPr>
          <a:xfrm>
            <a:off x="224774" y="5016500"/>
            <a:ext cx="6065003" cy="155575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T </a:t>
            </a:r>
          </a:p>
          <a:p>
            <a:pPr algn="ctr"/>
            <a:r>
              <a:rPr lang="en-US" altLang="zh-CN"/>
              <a:t>Recombinase polymerase amplification</a:t>
            </a:r>
            <a:endParaRPr lang="zh-CN" altLang="en-US" dirty="0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3DFE5EEE-FEF4-4720-A30E-8BE469A7EFE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480" t="86204" r="6642"/>
          <a:stretch/>
        </p:blipFill>
        <p:spPr>
          <a:xfrm>
            <a:off x="358124" y="5197475"/>
            <a:ext cx="5816600" cy="11938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671D8512-F4C9-48DF-9F83-CF373893748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1296"/>
          <a:stretch/>
        </p:blipFill>
        <p:spPr>
          <a:xfrm>
            <a:off x="224774" y="577850"/>
            <a:ext cx="6065003" cy="3765550"/>
          </a:xfrm>
          <a:prstGeom prst="rect">
            <a:avLst/>
          </a:pr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8E422508-45EC-4C09-BC78-0DD185A17DE5}"/>
              </a:ext>
            </a:extLst>
          </p:cNvPr>
          <p:cNvSpPr txBox="1"/>
          <p:nvPr/>
        </p:nvSpPr>
        <p:spPr>
          <a:xfrm>
            <a:off x="7133166" y="2525782"/>
            <a:ext cx="42608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思源黑体" panose="020B0500000000000000" pitchFamily="34" charset="-122"/>
                <a:ea typeface="思源黑体" panose="020B0500000000000000" pitchFamily="34" charset="-122"/>
              </a:rPr>
              <a:t>👉重组酶</a:t>
            </a:r>
            <a:r>
              <a:rPr lang="en-US" altLang="zh-CN" sz="2000" dirty="0">
                <a:latin typeface="思源黑体" panose="020B0500000000000000" pitchFamily="34" charset="-122"/>
                <a:ea typeface="思源黑体" panose="020B0500000000000000" pitchFamily="34" charset="-122"/>
              </a:rPr>
              <a:t>-</a:t>
            </a:r>
            <a:r>
              <a:rPr lang="zh-CN" altLang="en-US" sz="2000" dirty="0">
                <a:latin typeface="思源黑体" panose="020B0500000000000000" pitchFamily="34" charset="-122"/>
                <a:ea typeface="思源黑体" panose="020B0500000000000000" pitchFamily="34" charset="-122"/>
              </a:rPr>
              <a:t>寡核苷酸引物复合体同时也充当了目标片段的探针作用</a:t>
            </a:r>
          </a:p>
        </p:txBody>
      </p:sp>
    </p:spTree>
    <p:extLst>
      <p:ext uri="{BB962C8B-B14F-4D97-AF65-F5344CB8AC3E}">
        <p14:creationId xmlns:p14="http://schemas.microsoft.com/office/powerpoint/2010/main" val="21488300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对话气泡: 圆角矩形 13">
            <a:extLst>
              <a:ext uri="{FF2B5EF4-FFF2-40B4-BE49-F238E27FC236}">
                <a16:creationId xmlns:a16="http://schemas.microsoft.com/office/drawing/2014/main" id="{9EE3B840-F49A-4B58-91E6-9EC67F52D60C}"/>
              </a:ext>
            </a:extLst>
          </p:cNvPr>
          <p:cNvSpPr/>
          <p:nvPr/>
        </p:nvSpPr>
        <p:spPr>
          <a:xfrm>
            <a:off x="6657617" y="1644915"/>
            <a:ext cx="5357022" cy="3043925"/>
          </a:xfrm>
          <a:prstGeom prst="wedgeRoundRectCallou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T </a:t>
            </a:r>
          </a:p>
          <a:p>
            <a:pPr algn="ctr"/>
            <a:r>
              <a:rPr lang="en-US" altLang="zh-CN" dirty="0"/>
              <a:t>Recombinase polymerase amplification</a:t>
            </a:r>
            <a:endParaRPr lang="zh-CN" altLang="en-US" dirty="0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671D8512-F4C9-48DF-9F83-CF373893748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1296"/>
          <a:stretch/>
        </p:blipFill>
        <p:spPr>
          <a:xfrm>
            <a:off x="224774" y="577850"/>
            <a:ext cx="6065003" cy="376555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E38B7AA-A1D4-4C86-9045-F7107BCF2C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1863" y="1692929"/>
            <a:ext cx="2733516" cy="291575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118CD4D6-5F57-4FDA-9307-A5D2AF173736}"/>
              </a:ext>
            </a:extLst>
          </p:cNvPr>
          <p:cNvSpPr txBox="1"/>
          <p:nvPr/>
        </p:nvSpPr>
        <p:spPr>
          <a:xfrm>
            <a:off x="9550188" y="2472372"/>
            <a:ext cx="24096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zh-CN" b="0" i="0" u="sng" dirty="0">
                <a:effectLst/>
                <a:latin typeface="更纱黑体 SC" panose="02000500000000000000" pitchFamily="2" charset="-122"/>
                <a:ea typeface="更纱黑体 SC" panose="02000500000000000000" pitchFamily="2" charset="-122"/>
                <a:cs typeface="更纱黑体 SC" panose="02000500000000000000" pitchFamily="2" charset="-122"/>
              </a:rPr>
              <a:t>D-loop</a:t>
            </a:r>
          </a:p>
          <a:p>
            <a:r>
              <a:rPr lang="en-US" altLang="zh-CN" dirty="0">
                <a:latin typeface="更纱黑体 SC" panose="02000500000000000000" pitchFamily="2" charset="-122"/>
                <a:ea typeface="更纱黑体 SC" panose="02000500000000000000" pitchFamily="2" charset="-122"/>
                <a:cs typeface="更纱黑体 SC" panose="02000500000000000000" pitchFamily="2" charset="-122"/>
              </a:rPr>
              <a:t>(</a:t>
            </a:r>
            <a:r>
              <a:rPr lang="en-US" altLang="zh-CN" b="0" i="0" dirty="0">
                <a:effectLst/>
                <a:latin typeface="更纱黑体 SC" panose="02000500000000000000" pitchFamily="2" charset="-122"/>
                <a:ea typeface="更纱黑体 SC" panose="02000500000000000000" pitchFamily="2" charset="-122"/>
                <a:cs typeface="更纱黑体 SC" panose="02000500000000000000" pitchFamily="2" charset="-122"/>
              </a:rPr>
              <a:t>Displacement loop</a:t>
            </a:r>
            <a:r>
              <a:rPr lang="zh-CN" altLang="en-US" b="0" i="0" dirty="0">
                <a:effectLst/>
                <a:latin typeface="更纱黑体 SC" panose="02000500000000000000" pitchFamily="2" charset="-122"/>
                <a:ea typeface="更纱黑体 SC" panose="02000500000000000000" pitchFamily="2" charset="-122"/>
                <a:cs typeface="更纱黑体 SC" panose="02000500000000000000" pitchFamily="2" charset="-122"/>
              </a:rPr>
              <a:t>）</a:t>
            </a:r>
            <a:endParaRPr lang="en-US" altLang="zh-CN" b="0" i="0" dirty="0">
              <a:effectLst/>
              <a:latin typeface="更纱黑体 SC" panose="02000500000000000000" pitchFamily="2" charset="-122"/>
              <a:ea typeface="更纱黑体 SC" panose="02000500000000000000" pitchFamily="2" charset="-122"/>
              <a:cs typeface="更纱黑体 SC" panose="02000500000000000000" pitchFamily="2" charset="-122"/>
            </a:endParaRPr>
          </a:p>
          <a:p>
            <a:r>
              <a:rPr lang="zh-CN" altLang="en-US" b="0" i="0" dirty="0">
                <a:effectLst/>
                <a:latin typeface="更纱黑体 SC" panose="02000500000000000000" pitchFamily="2" charset="-122"/>
                <a:ea typeface="更纱黑体 SC" panose="02000500000000000000" pitchFamily="2" charset="-122"/>
                <a:cs typeface="更纱黑体 SC" panose="02000500000000000000" pitchFamily="2" charset="-122"/>
              </a:rPr>
              <a:t>图示 </a:t>
            </a:r>
            <a:r>
              <a:rPr lang="en-US" altLang="zh-CN" b="0" i="0" dirty="0">
                <a:effectLst/>
                <a:latin typeface="更纱黑体 SC" panose="02000500000000000000" pitchFamily="2" charset="-122"/>
                <a:ea typeface="更纱黑体 SC" panose="02000500000000000000" pitchFamily="2" charset="-122"/>
                <a:cs typeface="更纱黑体 SC" panose="02000500000000000000" pitchFamily="2" charset="-122"/>
              </a:rPr>
              <a:t>DNA </a:t>
            </a:r>
            <a:r>
              <a:rPr lang="zh-CN" altLang="en-US" b="0" i="0" dirty="0">
                <a:effectLst/>
                <a:latin typeface="更纱黑体 SC" panose="02000500000000000000" pitchFamily="2" charset="-122"/>
                <a:ea typeface="更纱黑体 SC" panose="02000500000000000000" pitchFamily="2" charset="-122"/>
                <a:cs typeface="更纱黑体 SC" panose="02000500000000000000" pitchFamily="2" charset="-122"/>
              </a:rPr>
              <a:t>转录情形</a:t>
            </a:r>
            <a:endParaRPr lang="en-US" altLang="zh-CN" b="0" i="0" dirty="0">
              <a:effectLst/>
              <a:latin typeface="更纱黑体 SC" panose="02000500000000000000" pitchFamily="2" charset="-122"/>
              <a:ea typeface="更纱黑体 SC" panose="02000500000000000000" pitchFamily="2" charset="-122"/>
              <a:cs typeface="更纱黑体 SC" panose="02000500000000000000" pitchFamily="2" charset="-122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E6D7C967-1854-462C-BCFE-3C8534E23118}"/>
              </a:ext>
            </a:extLst>
          </p:cNvPr>
          <p:cNvSpPr/>
          <p:nvPr/>
        </p:nvSpPr>
        <p:spPr>
          <a:xfrm>
            <a:off x="2743201" y="3494702"/>
            <a:ext cx="755650" cy="274023"/>
          </a:xfrm>
          <a:prstGeom prst="roundRect">
            <a:avLst/>
          </a:prstGeom>
          <a:noFill/>
          <a:ln w="15875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1DE4DEA0-A9EC-4191-AEDC-00D281A03676}"/>
              </a:ext>
            </a:extLst>
          </p:cNvPr>
          <p:cNvSpPr/>
          <p:nvPr/>
        </p:nvSpPr>
        <p:spPr>
          <a:xfrm>
            <a:off x="224774" y="5016500"/>
            <a:ext cx="6065003" cy="155575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T </a:t>
            </a:r>
          </a:p>
          <a:p>
            <a:pPr algn="ctr"/>
            <a:r>
              <a:rPr lang="en-US" altLang="zh-CN"/>
              <a:t>Recombinase polymerase amplification</a:t>
            </a:r>
            <a:endParaRPr lang="zh-CN" altLang="en-US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18A3E028-79F3-42C5-BA52-310FF83428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480" t="86204" r="6642"/>
          <a:stretch/>
        </p:blipFill>
        <p:spPr>
          <a:xfrm>
            <a:off x="358124" y="5197475"/>
            <a:ext cx="5816600" cy="119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0833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F1AC75F0-0930-44F3-B235-B0FC2218B48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1111" b="13796"/>
          <a:stretch/>
        </p:blipFill>
        <p:spPr>
          <a:xfrm>
            <a:off x="364475" y="673100"/>
            <a:ext cx="6705356" cy="385445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BF5E689C-2D4A-4177-9B2E-2D6682AC672E}"/>
              </a:ext>
            </a:extLst>
          </p:cNvPr>
          <p:cNvSpPr/>
          <p:nvPr/>
        </p:nvSpPr>
        <p:spPr>
          <a:xfrm>
            <a:off x="224774" y="5016500"/>
            <a:ext cx="6065003" cy="155575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T </a:t>
            </a:r>
          </a:p>
          <a:p>
            <a:pPr algn="ctr"/>
            <a:r>
              <a:rPr lang="en-US" altLang="zh-CN"/>
              <a:t>Recombinase polymerase amplification</a:t>
            </a:r>
            <a:endParaRPr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5A85A8DD-C2F0-49FA-9D17-BD3DAF46D65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480" t="86204" r="6642"/>
          <a:stretch/>
        </p:blipFill>
        <p:spPr>
          <a:xfrm>
            <a:off x="358124" y="5197475"/>
            <a:ext cx="5816600" cy="1193800"/>
          </a:xfrm>
          <a:prstGeom prst="rect">
            <a:avLst/>
          </a:prstGeom>
        </p:spPr>
      </p:pic>
      <p:sp>
        <p:nvSpPr>
          <p:cNvPr id="10" name="对话气泡: 矩形 9">
            <a:extLst>
              <a:ext uri="{FF2B5EF4-FFF2-40B4-BE49-F238E27FC236}">
                <a16:creationId xmlns:a16="http://schemas.microsoft.com/office/drawing/2014/main" id="{DD04CBEC-7D50-4E3F-B55C-2178B1DEA313}"/>
              </a:ext>
            </a:extLst>
          </p:cNvPr>
          <p:cNvSpPr/>
          <p:nvPr/>
        </p:nvSpPr>
        <p:spPr>
          <a:xfrm>
            <a:off x="7432025" y="1587500"/>
            <a:ext cx="4505976" cy="1397000"/>
          </a:xfrm>
          <a:prstGeom prst="wedgeRectCallout">
            <a:avLst>
              <a:gd name="adj1" fmla="val -45072"/>
              <a:gd name="adj2" fmla="val 98757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T </a:t>
            </a:r>
          </a:p>
          <a:p>
            <a:pPr algn="ctr"/>
            <a:r>
              <a:rPr lang="en-US" altLang="zh-CN"/>
              <a:t>Recombinase polymerase amplification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86F829D-EC8B-4DEA-ACAC-7D0FD62BE896}"/>
              </a:ext>
            </a:extLst>
          </p:cNvPr>
          <p:cNvSpPr txBox="1"/>
          <p:nvPr/>
        </p:nvSpPr>
        <p:spPr>
          <a:xfrm>
            <a:off x="7524750" y="1770132"/>
            <a:ext cx="426085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思源黑体" panose="020B0500000000000000" pitchFamily="34" charset="-122"/>
                <a:ea typeface="思源黑体" panose="020B0500000000000000" pitchFamily="34" charset="-122"/>
              </a:rPr>
              <a:t>👉</a:t>
            </a:r>
            <a:r>
              <a:rPr lang="zh-CN" altLang="en-US" sz="2000" b="0" i="0" dirty="0">
                <a:solidFill>
                  <a:srgbClr val="111111"/>
                </a:solidFill>
                <a:effectLst/>
                <a:latin typeface="思源黑体" panose="020B0500000000000000" pitchFamily="34" charset="-122"/>
                <a:ea typeface="思源黑体" panose="020B0500000000000000" pitchFamily="34" charset="-122"/>
              </a:rPr>
              <a:t>三种</a:t>
            </a:r>
            <a:r>
              <a:rPr lang="zh-CN" altLang="en-US" sz="2000" dirty="0">
                <a:solidFill>
                  <a:srgbClr val="11111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关键</a:t>
            </a:r>
            <a:r>
              <a:rPr lang="zh-CN" altLang="en-US" sz="2000" b="0" i="0" dirty="0">
                <a:solidFill>
                  <a:srgbClr val="111111"/>
                </a:solidFill>
                <a:effectLst/>
                <a:latin typeface="思源黑体" panose="020B0500000000000000" pitchFamily="34" charset="-122"/>
                <a:ea typeface="思源黑体" panose="020B0500000000000000" pitchFamily="34" charset="-122"/>
              </a:rPr>
              <a:t>蛋白酶可实现类 </a:t>
            </a:r>
            <a:r>
              <a:rPr lang="en-US" altLang="zh-CN" sz="2000" b="0" i="0" dirty="0">
                <a:solidFill>
                  <a:srgbClr val="111111"/>
                </a:solidFill>
                <a:effectLst/>
                <a:latin typeface="思源黑体" panose="020B0500000000000000" pitchFamily="34" charset="-122"/>
                <a:ea typeface="思源黑体" panose="020B0500000000000000" pitchFamily="34" charset="-122"/>
              </a:rPr>
              <a:t>PCR </a:t>
            </a:r>
            <a:r>
              <a:rPr lang="zh-CN" altLang="en-US" sz="2000" b="0" i="0" dirty="0">
                <a:solidFill>
                  <a:srgbClr val="111111"/>
                </a:solidFill>
                <a:effectLst/>
                <a:latin typeface="思源黑体" panose="020B0500000000000000" pitchFamily="34" charset="-122"/>
                <a:ea typeface="思源黑体" panose="020B0500000000000000" pitchFamily="34" charset="-122"/>
              </a:rPr>
              <a:t>的 </a:t>
            </a:r>
            <a:r>
              <a:rPr lang="en-US" altLang="zh-CN" sz="2000" b="0" i="0" dirty="0">
                <a:solidFill>
                  <a:srgbClr val="111111"/>
                </a:solidFill>
                <a:effectLst/>
                <a:latin typeface="思源黑体" panose="020B0500000000000000" pitchFamily="34" charset="-122"/>
                <a:ea typeface="思源黑体" panose="020B0500000000000000" pitchFamily="34" charset="-122"/>
              </a:rPr>
              <a:t>DNA </a:t>
            </a:r>
            <a:r>
              <a:rPr lang="zh-CN" altLang="en-US" sz="2000" b="0" i="0" dirty="0">
                <a:solidFill>
                  <a:srgbClr val="111111"/>
                </a:solidFill>
                <a:effectLst/>
                <a:latin typeface="思源黑体" panose="020B0500000000000000" pitchFamily="34" charset="-122"/>
                <a:ea typeface="思源黑体" panose="020B0500000000000000" pitchFamily="34" charset="-122"/>
              </a:rPr>
              <a:t>扩增，无需 </a:t>
            </a:r>
            <a:r>
              <a:rPr lang="en-US" altLang="zh-CN" sz="2000" dirty="0">
                <a:solidFill>
                  <a:srgbClr val="11111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thermal</a:t>
            </a:r>
            <a:r>
              <a:rPr lang="zh-CN" altLang="en-US" sz="2000" dirty="0">
                <a:solidFill>
                  <a:srgbClr val="11111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 </a:t>
            </a:r>
            <a:r>
              <a:rPr lang="en-US" altLang="zh-CN" sz="2000" dirty="0">
                <a:solidFill>
                  <a:srgbClr val="11111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/chemical melting </a:t>
            </a:r>
            <a:r>
              <a:rPr lang="zh-CN" altLang="en-US" sz="2000" dirty="0">
                <a:solidFill>
                  <a:srgbClr val="11111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即可初始化扩增</a:t>
            </a:r>
            <a:endParaRPr lang="en-US" altLang="zh-CN" sz="2000" dirty="0">
              <a:solidFill>
                <a:srgbClr val="111111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85140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>
            <a:extLst>
              <a:ext uri="{FF2B5EF4-FFF2-40B4-BE49-F238E27FC236}">
                <a16:creationId xmlns:a16="http://schemas.microsoft.com/office/drawing/2014/main" id="{2B4E5109-11CC-437D-A365-CB71E2E2E4F0}"/>
              </a:ext>
            </a:extLst>
          </p:cNvPr>
          <p:cNvSpPr/>
          <p:nvPr/>
        </p:nvSpPr>
        <p:spPr>
          <a:xfrm>
            <a:off x="214990" y="531596"/>
            <a:ext cx="11784071" cy="62496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23F75EBA-CD9C-4644-BD7E-40BF6FA63124}"/>
              </a:ext>
            </a:extLst>
          </p:cNvPr>
          <p:cNvSpPr/>
          <p:nvPr/>
        </p:nvSpPr>
        <p:spPr>
          <a:xfrm>
            <a:off x="110003" y="446887"/>
            <a:ext cx="11784071" cy="624961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4AAAF1B4-12AC-4F03-9E4B-0FC0795126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100" y="256328"/>
            <a:ext cx="4501727" cy="1325563"/>
          </a:xfrm>
        </p:spPr>
        <p:txBody>
          <a:bodyPr>
            <a:normAutofit/>
          </a:bodyPr>
          <a:lstStyle/>
          <a:p>
            <a:r>
              <a:rPr lang="en-US" altLang="zh-CN" sz="3600" b="1" dirty="0">
                <a:solidFill>
                  <a:srgbClr val="C00000"/>
                </a:solidFill>
                <a:effectLst/>
                <a:latin typeface="Menlo"/>
                <a:ea typeface="Menlo"/>
              </a:rPr>
              <a:t>Colloidal </a:t>
            </a:r>
            <a:r>
              <a:rPr lang="en-US" altLang="zh-CN" sz="3600" b="1" dirty="0">
                <a:solidFill>
                  <a:srgbClr val="C00000"/>
                </a:solidFill>
                <a:latin typeface="Menlo"/>
                <a:ea typeface="Menlo"/>
              </a:rPr>
              <a:t>G</a:t>
            </a:r>
            <a:r>
              <a:rPr lang="en-US" altLang="zh-CN" sz="3600" b="1" dirty="0">
                <a:solidFill>
                  <a:srgbClr val="C00000"/>
                </a:solidFill>
                <a:effectLst/>
                <a:latin typeface="Menlo"/>
                <a:ea typeface="Menlo"/>
              </a:rPr>
              <a:t>old Assay</a:t>
            </a:r>
            <a:endParaRPr lang="zh-CN" altLang="en-US" sz="3600" dirty="0">
              <a:solidFill>
                <a:srgbClr val="C00000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BE1A327-142E-4A8A-9EEF-5BF26D845C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181" y="1503257"/>
            <a:ext cx="5340376" cy="4985596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73FDEFE2-08BC-469D-9E7F-A4E74C6C8692}"/>
              </a:ext>
            </a:extLst>
          </p:cNvPr>
          <p:cNvSpPr txBox="1"/>
          <p:nvPr/>
        </p:nvSpPr>
        <p:spPr>
          <a:xfrm>
            <a:off x="7656566" y="5052479"/>
            <a:ext cx="33975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0" i="0" dirty="0">
                <a:effectLst/>
                <a:latin typeface="更纱黑体 SC" panose="02000500000000000000" pitchFamily="2" charset="-122"/>
                <a:ea typeface="更纱黑体 SC" panose="02000500000000000000" pitchFamily="2" charset="-122"/>
                <a:cs typeface="更纱黑体 SC" panose="02000500000000000000" pitchFamily="2" charset="-122"/>
              </a:rPr>
              <a:t>👆</a:t>
            </a:r>
            <a:endParaRPr lang="en-US" altLang="zh-CN" b="0" i="0" dirty="0">
              <a:effectLst/>
              <a:latin typeface="更纱黑体 SC" panose="02000500000000000000" pitchFamily="2" charset="-122"/>
              <a:ea typeface="更纱黑体 SC" panose="02000500000000000000" pitchFamily="2" charset="-122"/>
              <a:cs typeface="更纱黑体 SC" panose="02000500000000000000" pitchFamily="2" charset="-122"/>
            </a:endParaRPr>
          </a:p>
          <a:p>
            <a:r>
              <a:rPr lang="zh-CN" altLang="en-US" b="0" i="0" dirty="0">
                <a:effectLst/>
                <a:latin typeface="更纱黑体 SC" panose="02000500000000000000" pitchFamily="2" charset="-122"/>
                <a:ea typeface="更纱黑体 SC" panose="02000500000000000000" pitchFamily="2" charset="-122"/>
                <a:cs typeface="更纱黑体 SC" panose="02000500000000000000" pitchFamily="2" charset="-122"/>
              </a:rPr>
              <a:t>各种尺寸的金纳米颗粒悬浮液</a:t>
            </a:r>
            <a:r>
              <a:rPr lang="zh-CN" altLang="en-US" dirty="0">
                <a:latin typeface="更纱黑体 SC" panose="02000500000000000000" pitchFamily="2" charset="-122"/>
                <a:ea typeface="更纱黑体 SC" panose="02000500000000000000" pitchFamily="2" charset="-122"/>
                <a:cs typeface="更纱黑体 SC" panose="02000500000000000000" pitchFamily="2" charset="-122"/>
              </a:rPr>
              <a:t>，</a:t>
            </a:r>
            <a:r>
              <a:rPr lang="zh-CN" altLang="en-US" b="0" i="0" dirty="0">
                <a:effectLst/>
                <a:latin typeface="更纱黑体 SC" panose="02000500000000000000" pitchFamily="2" charset="-122"/>
                <a:ea typeface="更纱黑体 SC" panose="02000500000000000000" pitchFamily="2" charset="-122"/>
                <a:cs typeface="更纱黑体 SC" panose="02000500000000000000" pitchFamily="2" charset="-122"/>
              </a:rPr>
              <a:t>大小差异会导致颜色差异。</a:t>
            </a:r>
            <a:endParaRPr lang="zh-CN" altLang="en-US" dirty="0">
              <a:latin typeface="更纱黑体 SC" panose="02000500000000000000" pitchFamily="2" charset="-122"/>
              <a:ea typeface="更纱黑体 SC" panose="02000500000000000000" pitchFamily="2" charset="-122"/>
              <a:cs typeface="更纱黑体 SC" panose="02000500000000000000" pitchFamily="2" charset="-122"/>
            </a:endParaRP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1BE74251-362F-4957-97FA-47A05DAEFC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6566" y="1896111"/>
            <a:ext cx="2875968" cy="292825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91393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60DD42B2-CD09-451B-ABE1-4DB216F25DAB}"/>
              </a:ext>
            </a:extLst>
          </p:cNvPr>
          <p:cNvSpPr/>
          <p:nvPr/>
        </p:nvSpPr>
        <p:spPr>
          <a:xfrm>
            <a:off x="214990" y="531596"/>
            <a:ext cx="11784071" cy="62496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7881DDA1-3E53-4AD0-A3FA-4E6DF4D3AEDD}"/>
              </a:ext>
            </a:extLst>
          </p:cNvPr>
          <p:cNvSpPr/>
          <p:nvPr/>
        </p:nvSpPr>
        <p:spPr>
          <a:xfrm>
            <a:off x="110003" y="446887"/>
            <a:ext cx="11784071" cy="624961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标题 1">
            <a:extLst>
              <a:ext uri="{FF2B5EF4-FFF2-40B4-BE49-F238E27FC236}">
                <a16:creationId xmlns:a16="http://schemas.microsoft.com/office/drawing/2014/main" id="{EBA9987B-612B-40D6-8C3A-63D7A70FD6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100" y="256328"/>
            <a:ext cx="4501727" cy="1325563"/>
          </a:xfrm>
        </p:spPr>
        <p:txBody>
          <a:bodyPr>
            <a:normAutofit/>
          </a:bodyPr>
          <a:lstStyle/>
          <a:p>
            <a:r>
              <a:rPr lang="en-US" altLang="zh-CN" sz="3600" b="1" dirty="0">
                <a:solidFill>
                  <a:srgbClr val="C00000"/>
                </a:solidFill>
                <a:effectLst/>
                <a:latin typeface="Menlo"/>
                <a:ea typeface="Menlo"/>
              </a:rPr>
              <a:t>Colloidal </a:t>
            </a:r>
            <a:r>
              <a:rPr lang="en-US" altLang="zh-CN" sz="3600" b="1" dirty="0">
                <a:solidFill>
                  <a:srgbClr val="C00000"/>
                </a:solidFill>
                <a:latin typeface="Menlo"/>
                <a:ea typeface="Menlo"/>
              </a:rPr>
              <a:t>G</a:t>
            </a:r>
            <a:r>
              <a:rPr lang="en-US" altLang="zh-CN" sz="3600" b="1" dirty="0">
                <a:solidFill>
                  <a:srgbClr val="C00000"/>
                </a:solidFill>
                <a:effectLst/>
                <a:latin typeface="Menlo"/>
                <a:ea typeface="Menlo"/>
              </a:rPr>
              <a:t>old Assay</a:t>
            </a:r>
            <a:endParaRPr lang="zh-CN" altLang="en-US" sz="3600" dirty="0">
              <a:solidFill>
                <a:srgbClr val="C00000"/>
              </a:solidFill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36309EE-2C13-4A75-9C1F-28C445BBEC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160" y="1581891"/>
            <a:ext cx="10139680" cy="47935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019921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14AE4731-6B0B-424E-B708-2ED567C0BB07}"/>
              </a:ext>
            </a:extLst>
          </p:cNvPr>
          <p:cNvSpPr/>
          <p:nvPr/>
        </p:nvSpPr>
        <p:spPr>
          <a:xfrm>
            <a:off x="214990" y="531596"/>
            <a:ext cx="11784071" cy="62496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23DF1A6B-A0FB-4287-BDF0-B484CF36BE28}"/>
              </a:ext>
            </a:extLst>
          </p:cNvPr>
          <p:cNvSpPr/>
          <p:nvPr/>
        </p:nvSpPr>
        <p:spPr>
          <a:xfrm>
            <a:off x="110003" y="446887"/>
            <a:ext cx="11784071" cy="624961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BF31EF37-3568-4E12-B8D6-A34F020290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100" y="256328"/>
            <a:ext cx="4501727" cy="1325563"/>
          </a:xfrm>
        </p:spPr>
        <p:txBody>
          <a:bodyPr>
            <a:normAutofit/>
          </a:bodyPr>
          <a:lstStyle/>
          <a:p>
            <a:r>
              <a:rPr lang="en-US" altLang="zh-CN" sz="3600" b="1" dirty="0">
                <a:solidFill>
                  <a:srgbClr val="C00000"/>
                </a:solidFill>
                <a:effectLst/>
                <a:latin typeface="Menlo"/>
                <a:ea typeface="Menlo"/>
              </a:rPr>
              <a:t>Colloidal </a:t>
            </a:r>
            <a:r>
              <a:rPr lang="en-US" altLang="zh-CN" sz="3600" b="1" dirty="0">
                <a:solidFill>
                  <a:srgbClr val="C00000"/>
                </a:solidFill>
                <a:latin typeface="Menlo"/>
                <a:ea typeface="Menlo"/>
              </a:rPr>
              <a:t>G</a:t>
            </a:r>
            <a:r>
              <a:rPr lang="en-US" altLang="zh-CN" sz="3600" b="1" dirty="0">
                <a:solidFill>
                  <a:srgbClr val="C00000"/>
                </a:solidFill>
                <a:effectLst/>
                <a:latin typeface="Menlo"/>
                <a:ea typeface="Menlo"/>
              </a:rPr>
              <a:t>old Assay</a:t>
            </a:r>
            <a:endParaRPr lang="zh-CN" altLang="en-US" sz="3600" dirty="0">
              <a:solidFill>
                <a:srgbClr val="C00000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B0176AF-B48F-4788-8A2C-62F05E5B6B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3253" y="1581891"/>
            <a:ext cx="10085493" cy="480509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555442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51CF89-6305-4EB4-B431-4CA4CBA245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8378"/>
            <a:ext cx="3354493" cy="1325563"/>
          </a:xfrm>
        </p:spPr>
        <p:txBody>
          <a:bodyPr>
            <a:normAutofit/>
          </a:bodyPr>
          <a:lstStyle/>
          <a:p>
            <a:r>
              <a:rPr lang="en-US" altLang="zh-CN" sz="4000" b="1" u="sng" dirty="0">
                <a:solidFill>
                  <a:srgbClr val="F22F27"/>
                </a:solidFill>
                <a:effectLst/>
                <a:latin typeface="Menlo"/>
                <a:ea typeface="Omgnore"/>
              </a:rPr>
              <a:t># </a:t>
            </a:r>
            <a:r>
              <a:rPr lang="x-none" altLang="zh-CN" sz="4000" b="1" u="sng" dirty="0">
                <a:solidFill>
                  <a:srgbClr val="333333"/>
                </a:solidFill>
                <a:effectLst/>
                <a:latin typeface="Menlo"/>
                <a:ea typeface="Omgnore"/>
              </a:rPr>
              <a:t>​</a:t>
            </a:r>
            <a:r>
              <a:rPr lang="en-US" altLang="zh-CN" sz="4000" b="1" u="sng" dirty="0">
                <a:solidFill>
                  <a:srgbClr val="333333"/>
                </a:solidFill>
                <a:effectLst/>
                <a:latin typeface="Menlo"/>
                <a:ea typeface="Menlo"/>
              </a:rPr>
              <a:t>Model</a:t>
            </a:r>
            <a:endParaRPr lang="zh-CN" altLang="en-US" sz="4000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60BE3BC9-5DE6-4CA3-8003-084D599B13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1489" y="1473941"/>
            <a:ext cx="7669021" cy="493240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34669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51CF89-6305-4EB4-B431-4CA4CBA245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8378"/>
            <a:ext cx="3354493" cy="1325563"/>
          </a:xfrm>
        </p:spPr>
        <p:txBody>
          <a:bodyPr>
            <a:normAutofit/>
          </a:bodyPr>
          <a:lstStyle/>
          <a:p>
            <a:r>
              <a:rPr lang="en-US" altLang="zh-CN" sz="4000" b="1" u="sng" dirty="0">
                <a:solidFill>
                  <a:srgbClr val="F22F27"/>
                </a:solidFill>
                <a:effectLst/>
                <a:latin typeface="Menlo"/>
                <a:ea typeface="Omgnore"/>
              </a:rPr>
              <a:t># </a:t>
            </a:r>
            <a:r>
              <a:rPr lang="x-none" altLang="zh-CN" sz="4000" b="1" u="sng" dirty="0">
                <a:solidFill>
                  <a:srgbClr val="333333"/>
                </a:solidFill>
                <a:effectLst/>
                <a:latin typeface="Menlo"/>
                <a:ea typeface="Omgnore"/>
              </a:rPr>
              <a:t>​</a:t>
            </a:r>
            <a:r>
              <a:rPr lang="en-US" altLang="zh-CN" sz="4000" b="1" u="sng" dirty="0">
                <a:solidFill>
                  <a:srgbClr val="333333"/>
                </a:solidFill>
                <a:effectLst/>
                <a:latin typeface="Menlo"/>
                <a:ea typeface="Menlo"/>
              </a:rPr>
              <a:t>Model</a:t>
            </a:r>
            <a:endParaRPr lang="zh-CN" altLang="en-US" sz="4000" dirty="0"/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FB3E5158-8695-416C-9394-86741EA48E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2666" y="1473941"/>
            <a:ext cx="9286668" cy="478169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24057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>
            <a:extLst>
              <a:ext uri="{FF2B5EF4-FFF2-40B4-BE49-F238E27FC236}">
                <a16:creationId xmlns:a16="http://schemas.microsoft.com/office/drawing/2014/main" id="{D572070C-281D-4637-A6B3-E2B0514B92DE}"/>
              </a:ext>
            </a:extLst>
          </p:cNvPr>
          <p:cNvSpPr/>
          <p:nvPr/>
        </p:nvSpPr>
        <p:spPr>
          <a:xfrm>
            <a:off x="943187" y="1669669"/>
            <a:ext cx="10713624" cy="4639733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FA8FCEBC-9349-4719-813D-39FF147BDA01}"/>
              </a:ext>
            </a:extLst>
          </p:cNvPr>
          <p:cNvSpPr/>
          <p:nvPr/>
        </p:nvSpPr>
        <p:spPr>
          <a:xfrm>
            <a:off x="838200" y="1584960"/>
            <a:ext cx="10713624" cy="463973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8951CF89-6305-4EB4-B431-4CA4CBA245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8378"/>
            <a:ext cx="3354493" cy="1325563"/>
          </a:xfrm>
        </p:spPr>
        <p:txBody>
          <a:bodyPr>
            <a:normAutofit/>
          </a:bodyPr>
          <a:lstStyle/>
          <a:p>
            <a:r>
              <a:rPr lang="en-US" altLang="zh-CN" sz="4000" b="1" u="sng" dirty="0">
                <a:solidFill>
                  <a:srgbClr val="F22F27"/>
                </a:solidFill>
                <a:effectLst/>
                <a:latin typeface="Menlo"/>
                <a:ea typeface="Omgnore"/>
              </a:rPr>
              <a:t># </a:t>
            </a:r>
            <a:r>
              <a:rPr lang="x-none" altLang="zh-CN" sz="4000" b="1" u="sng" dirty="0">
                <a:solidFill>
                  <a:srgbClr val="333333"/>
                </a:solidFill>
                <a:effectLst/>
                <a:latin typeface="Menlo"/>
                <a:ea typeface="Omgnore"/>
              </a:rPr>
              <a:t>​</a:t>
            </a:r>
            <a:r>
              <a:rPr lang="en-US" altLang="zh-CN" sz="4000" b="1" u="sng" dirty="0">
                <a:solidFill>
                  <a:srgbClr val="333333"/>
                </a:solidFill>
                <a:latin typeface="Menlo"/>
                <a:ea typeface="Omgnore"/>
              </a:rPr>
              <a:t>Resources</a:t>
            </a:r>
            <a:endParaRPr lang="zh-CN" altLang="en-US" sz="40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73BCF8E-3697-4619-B31C-982F3537E038}"/>
              </a:ext>
            </a:extLst>
          </p:cNvPr>
          <p:cNvSpPr txBox="1"/>
          <p:nvPr/>
        </p:nvSpPr>
        <p:spPr>
          <a:xfrm>
            <a:off x="1285301" y="1778228"/>
            <a:ext cx="972813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Menlo"/>
                <a:ea typeface="思源宋体 CN" panose="02020400000000000000" pitchFamily="18" charset="-122"/>
                <a:cs typeface="更纱黑体 SC" panose="02000500000000000000" pitchFamily="2" charset="-122"/>
                <a:hlinkClick r:id="rId3"/>
              </a:rPr>
              <a:t>https://2022.igem.wiki/csu-china/index.html</a:t>
            </a:r>
            <a:endParaRPr lang="en-US" altLang="zh-CN" sz="2400" dirty="0">
              <a:latin typeface="Menlo"/>
              <a:ea typeface="思源宋体 CN" panose="02020400000000000000" pitchFamily="18" charset="-122"/>
              <a:cs typeface="更纱黑体 SC" panose="02000500000000000000" pitchFamily="2" charset="-122"/>
            </a:endParaRPr>
          </a:p>
          <a:p>
            <a:endParaRPr lang="en-US" altLang="zh-CN" sz="2400" dirty="0">
              <a:latin typeface="Menlo"/>
              <a:ea typeface="思源宋体 CN" panose="02020400000000000000" pitchFamily="18" charset="-122"/>
              <a:cs typeface="更纱黑体 SC" panose="02000500000000000000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Menlo"/>
                <a:ea typeface="思源宋体 CN" panose="02020400000000000000" pitchFamily="18" charset="-122"/>
                <a:cs typeface="更纱黑体 SC" panose="02000500000000000000" pitchFamily="2" charset="-122"/>
                <a:hlinkClick r:id="rId4"/>
              </a:rPr>
              <a:t>https://en.wikipedia.org/wiki/Echinococcosis</a:t>
            </a:r>
            <a:endParaRPr lang="en-US" altLang="zh-CN" sz="2400" dirty="0">
              <a:latin typeface="Menlo"/>
              <a:ea typeface="思源宋体 CN" panose="02020400000000000000" pitchFamily="18" charset="-122"/>
              <a:cs typeface="更纱黑体 SC" panose="02000500000000000000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400" dirty="0">
              <a:latin typeface="Menlo"/>
              <a:ea typeface="思源宋体 CN" panose="02020400000000000000" pitchFamily="18" charset="-122"/>
              <a:cs typeface="更纱黑体 SC" panose="02000500000000000000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Menlo"/>
                <a:ea typeface="思源宋体 CN" panose="02020400000000000000" pitchFamily="18" charset="-122"/>
                <a:cs typeface="更纱黑体 SC" panose="02000500000000000000" pitchFamily="2" charset="-122"/>
                <a:hlinkClick r:id="rId5"/>
              </a:rPr>
              <a:t>https://en.wikipedia.org/wiki/Colloidal_gold</a:t>
            </a:r>
            <a:endParaRPr lang="en-US" altLang="zh-CN" sz="2400" dirty="0">
              <a:latin typeface="Menlo"/>
              <a:ea typeface="思源宋体 CN" panose="02020400000000000000" pitchFamily="18" charset="-122"/>
              <a:cs typeface="更纱黑体 SC" panose="02000500000000000000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400" dirty="0">
              <a:latin typeface="Menlo"/>
              <a:ea typeface="思源宋体 CN" panose="02020400000000000000" pitchFamily="18" charset="-122"/>
              <a:cs typeface="更纱黑体 SC" panose="02000500000000000000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Menlo"/>
                <a:ea typeface="思源宋体 CN" panose="02020400000000000000" pitchFamily="18" charset="-122"/>
                <a:cs typeface="更纱黑体 SC" panose="02000500000000000000" pitchFamily="2" charset="-122"/>
                <a:hlinkClick r:id="rId6"/>
              </a:rPr>
              <a:t>https://www.who.int/news-room/fact-sheets/detail/echinococcosis</a:t>
            </a:r>
            <a:endParaRPr lang="en-US" altLang="zh-CN" sz="2400" dirty="0">
              <a:latin typeface="Menlo"/>
              <a:ea typeface="思源宋体 CN" panose="02020400000000000000" pitchFamily="18" charset="-122"/>
              <a:cs typeface="更纱黑体 SC" panose="02000500000000000000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400" dirty="0">
              <a:latin typeface="Menlo"/>
              <a:ea typeface="思源宋体 CN" panose="02020400000000000000" pitchFamily="18" charset="-122"/>
              <a:cs typeface="更纱黑体 SC" panose="02000500000000000000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b="0" i="0" dirty="0">
                <a:solidFill>
                  <a:srgbClr val="212121"/>
                </a:solidFill>
                <a:effectLst/>
                <a:latin typeface="Menlo"/>
              </a:rPr>
              <a:t>Daher, R. K., Stewart, G., </a:t>
            </a:r>
            <a:r>
              <a:rPr lang="en-US" altLang="zh-CN" sz="2400" b="0" i="0" dirty="0" err="1">
                <a:solidFill>
                  <a:srgbClr val="212121"/>
                </a:solidFill>
                <a:effectLst/>
                <a:latin typeface="Menlo"/>
              </a:rPr>
              <a:t>Boissinot</a:t>
            </a:r>
            <a:r>
              <a:rPr lang="en-US" altLang="zh-CN" sz="2400" b="0" i="0" dirty="0">
                <a:solidFill>
                  <a:srgbClr val="212121"/>
                </a:solidFill>
                <a:effectLst/>
                <a:latin typeface="Menlo"/>
              </a:rPr>
              <a:t>, M., &amp; Bergeron, M. G. 2016 “Recombinase Polymerase Amplification for Diagnostic Applications”. </a:t>
            </a:r>
            <a:r>
              <a:rPr lang="en-US" altLang="zh-CN" sz="2400" b="0" i="1" dirty="0">
                <a:solidFill>
                  <a:srgbClr val="212121"/>
                </a:solidFill>
                <a:effectLst/>
                <a:latin typeface="Menlo"/>
              </a:rPr>
              <a:t>Clinical chemistry</a:t>
            </a:r>
            <a:r>
              <a:rPr lang="en-US" altLang="zh-CN" sz="2400" b="0" i="0" dirty="0">
                <a:solidFill>
                  <a:srgbClr val="212121"/>
                </a:solidFill>
                <a:effectLst/>
                <a:latin typeface="Menlo"/>
              </a:rPr>
              <a:t>, </a:t>
            </a:r>
            <a:r>
              <a:rPr lang="en-US" altLang="zh-CN" sz="2400" b="0" i="1" dirty="0">
                <a:solidFill>
                  <a:srgbClr val="212121"/>
                </a:solidFill>
                <a:effectLst/>
                <a:latin typeface="Menlo"/>
              </a:rPr>
              <a:t>62</a:t>
            </a:r>
            <a:r>
              <a:rPr lang="en-US" altLang="zh-CN" sz="2400" b="0" i="0" dirty="0">
                <a:solidFill>
                  <a:srgbClr val="212121"/>
                </a:solidFill>
                <a:effectLst/>
                <a:latin typeface="Menlo"/>
              </a:rPr>
              <a:t>(7), 947–958.</a:t>
            </a:r>
            <a:endParaRPr lang="en-US" altLang="zh-CN" sz="2400" dirty="0">
              <a:latin typeface="Menlo"/>
              <a:ea typeface="思源宋体 CN" panose="02020400000000000000" pitchFamily="18" charset="-122"/>
              <a:cs typeface="更纱黑体 SC" panose="02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159205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>
            <a:extLst>
              <a:ext uri="{FF2B5EF4-FFF2-40B4-BE49-F238E27FC236}">
                <a16:creationId xmlns:a16="http://schemas.microsoft.com/office/drawing/2014/main" id="{D572070C-281D-4637-A6B3-E2B0514B92DE}"/>
              </a:ext>
            </a:extLst>
          </p:cNvPr>
          <p:cNvSpPr/>
          <p:nvPr/>
        </p:nvSpPr>
        <p:spPr>
          <a:xfrm>
            <a:off x="987309" y="1459696"/>
            <a:ext cx="10913437" cy="4910666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FA8FCEBC-9349-4719-813D-39FF147BDA01}"/>
              </a:ext>
            </a:extLst>
          </p:cNvPr>
          <p:cNvSpPr/>
          <p:nvPr/>
        </p:nvSpPr>
        <p:spPr>
          <a:xfrm>
            <a:off x="882322" y="1374987"/>
            <a:ext cx="10913437" cy="491066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8951CF89-6305-4EB4-B431-4CA4CBA245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8378"/>
            <a:ext cx="3354493" cy="1325563"/>
          </a:xfrm>
        </p:spPr>
        <p:txBody>
          <a:bodyPr>
            <a:normAutofit/>
          </a:bodyPr>
          <a:lstStyle/>
          <a:p>
            <a:r>
              <a:rPr lang="en-US" altLang="zh-CN" sz="4000" b="1" u="sng" dirty="0">
                <a:solidFill>
                  <a:srgbClr val="F22F27"/>
                </a:solidFill>
                <a:effectLst/>
                <a:latin typeface="Menlo"/>
                <a:ea typeface="Omgnore"/>
              </a:rPr>
              <a:t># </a:t>
            </a:r>
            <a:r>
              <a:rPr lang="x-none" altLang="zh-CN" sz="4000" b="1" u="sng" dirty="0">
                <a:solidFill>
                  <a:srgbClr val="333333"/>
                </a:solidFill>
                <a:effectLst/>
                <a:latin typeface="Menlo"/>
                <a:ea typeface="Omgnore"/>
              </a:rPr>
              <a:t>​</a:t>
            </a:r>
            <a:r>
              <a:rPr lang="en-US" altLang="zh-CN" sz="4000" b="1" u="sng" dirty="0">
                <a:solidFill>
                  <a:srgbClr val="333333"/>
                </a:solidFill>
                <a:effectLst/>
                <a:latin typeface="Menlo"/>
                <a:ea typeface="Menlo"/>
              </a:rPr>
              <a:t>Background</a:t>
            </a:r>
            <a:endParaRPr lang="zh-CN" altLang="en-US" sz="40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73BCF8E-3697-4619-B31C-982F3537E038}"/>
              </a:ext>
            </a:extLst>
          </p:cNvPr>
          <p:cNvSpPr txBox="1"/>
          <p:nvPr/>
        </p:nvSpPr>
        <p:spPr>
          <a:xfrm>
            <a:off x="1326098" y="1704968"/>
            <a:ext cx="1010728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u="sng" dirty="0">
                <a:latin typeface="思源黑体" panose="020B0500000000000000" pitchFamily="34" charset="-122"/>
                <a:ea typeface="思源黑体" panose="020B0500000000000000" pitchFamily="34" charset="-122"/>
                <a:cs typeface="更纱黑体 SC" panose="02000500000000000000" pitchFamily="2" charset="-122"/>
              </a:rPr>
              <a:t>棘球蚴病</a:t>
            </a:r>
            <a:r>
              <a:rPr lang="en-US" altLang="zh-CN" sz="2400" u="sng" dirty="0">
                <a:latin typeface="思源黑体" panose="020B0500000000000000" pitchFamily="34" charset="-122"/>
                <a:ea typeface="思源黑体" panose="020B0500000000000000" pitchFamily="34" charset="-122"/>
                <a:cs typeface="更纱黑体 SC" panose="02000500000000000000" pitchFamily="2" charset="-122"/>
              </a:rPr>
              <a:t>(Echinococcosis)</a:t>
            </a:r>
            <a:r>
              <a:rPr lang="en-US" altLang="zh-CN" sz="2400" dirty="0">
                <a:latin typeface="思源黑体" panose="020B0500000000000000" pitchFamily="34" charset="-122"/>
                <a:ea typeface="思源黑体" panose="020B0500000000000000" pitchFamily="34" charset="-122"/>
                <a:cs typeface="更纱黑体 SC" panose="02000500000000000000" pitchFamily="2" charset="-122"/>
              </a:rPr>
              <a:t> </a:t>
            </a:r>
            <a:r>
              <a:rPr lang="zh-CN" altLang="en-US" sz="2400" dirty="0">
                <a:latin typeface="思源黑体" panose="020B0500000000000000" pitchFamily="34" charset="-122"/>
                <a:ea typeface="思源黑体" panose="020B0500000000000000" pitchFamily="34" charset="-122"/>
                <a:cs typeface="更纱黑体 SC" panose="02000500000000000000" pitchFamily="2" charset="-122"/>
              </a:rPr>
              <a:t>也称包虫病</a:t>
            </a:r>
            <a:r>
              <a:rPr lang="en-US" altLang="zh-CN" sz="2400" dirty="0">
                <a:latin typeface="思源黑体" panose="020B0500000000000000" pitchFamily="34" charset="-122"/>
                <a:ea typeface="思源黑体" panose="020B0500000000000000" pitchFamily="34" charset="-122"/>
                <a:cs typeface="更纱黑体 SC" panose="02000500000000000000" pitchFamily="2" charset="-122"/>
              </a:rPr>
              <a:t>(hydatid disease)</a:t>
            </a:r>
            <a:r>
              <a:rPr lang="zh-CN" altLang="en-US" sz="2400" dirty="0">
                <a:latin typeface="思源黑体" panose="020B0500000000000000" pitchFamily="34" charset="-122"/>
                <a:ea typeface="思源黑体" panose="020B0500000000000000" pitchFamily="34" charset="-122"/>
                <a:cs typeface="更纱黑体 SC" panose="02000500000000000000" pitchFamily="2" charset="-122"/>
              </a:rPr>
              <a:t>，是一种人畜共患的寄生虫病🤧</a:t>
            </a:r>
            <a:endParaRPr lang="en-US" altLang="zh-CN" sz="2400" dirty="0">
              <a:latin typeface="思源黑体" panose="020B0500000000000000" pitchFamily="34" charset="-122"/>
              <a:ea typeface="思源黑体" panose="020B0500000000000000" pitchFamily="34" charset="-122"/>
              <a:cs typeface="更纱黑体 SC" panose="02000500000000000000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400" dirty="0">
              <a:solidFill>
                <a:srgbClr val="000000"/>
              </a:solidFill>
              <a:latin typeface="思源黑体" panose="020B0500000000000000" pitchFamily="34" charset="-122"/>
              <a:ea typeface="思源黑体" panose="020B0500000000000000" pitchFamily="34" charset="-122"/>
              <a:cs typeface="更纱黑体 SC" panose="02000500000000000000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思源黑体" panose="020B0500000000000000" pitchFamily="34" charset="-122"/>
                <a:ea typeface="思源黑体" panose="020B0500000000000000" pitchFamily="34" charset="-122"/>
                <a:cs typeface="更纱黑体 SC" panose="02000500000000000000" pitchFamily="2" charset="-122"/>
              </a:rPr>
              <a:t>主要影响人类的两种棘球蚴病类型🔍</a:t>
            </a:r>
            <a:endParaRPr lang="en-US" altLang="zh-CN" sz="2400" dirty="0">
              <a:latin typeface="思源黑体" panose="020B0500000000000000" pitchFamily="34" charset="-122"/>
              <a:ea typeface="思源黑体" panose="020B0500000000000000" pitchFamily="34" charset="-122"/>
              <a:cs typeface="更纱黑体 SC" panose="02000500000000000000" pitchFamily="2" charset="-122"/>
            </a:endParaRPr>
          </a:p>
          <a:p>
            <a:endParaRPr lang="en-US" altLang="zh-CN" sz="2400" dirty="0">
              <a:latin typeface="思源黑体" panose="020B0500000000000000" pitchFamily="34" charset="-122"/>
              <a:ea typeface="思源黑体" panose="020B0500000000000000" pitchFamily="34" charset="-122"/>
              <a:cs typeface="更纱黑体 SC" panose="02000500000000000000" pitchFamily="2" charset="-122"/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zh-CN" altLang="en-US" sz="2400" dirty="0">
                <a:latin typeface="思源黑体" panose="020B0500000000000000" pitchFamily="34" charset="-122"/>
                <a:ea typeface="思源黑体" panose="020B0500000000000000" pitchFamily="34" charset="-122"/>
                <a:cs typeface="更纱黑体 SC" panose="02000500000000000000" pitchFamily="2" charset="-122"/>
              </a:rPr>
              <a:t>囊型棘球蚴病 </a:t>
            </a:r>
            <a:r>
              <a:rPr lang="en-US" altLang="zh-CN" sz="2400" dirty="0">
                <a:latin typeface="思源黑体" panose="020B0500000000000000" pitchFamily="34" charset="-122"/>
                <a:ea typeface="思源黑体" panose="020B0500000000000000" pitchFamily="34" charset="-122"/>
                <a:cs typeface="更纱黑体 SC" panose="02000500000000000000" pitchFamily="2" charset="-122"/>
              </a:rPr>
              <a:t>(Cystic Echinococcosis, CE) /</a:t>
            </a:r>
            <a:r>
              <a:rPr lang="zh-CN" altLang="en-US" sz="2400" dirty="0">
                <a:latin typeface="思源黑体" panose="020B0500000000000000" pitchFamily="34" charset="-122"/>
                <a:ea typeface="思源黑体" panose="020B0500000000000000" pitchFamily="34" charset="-122"/>
                <a:cs typeface="更纱黑体 SC" panose="02000500000000000000" pitchFamily="2" charset="-122"/>
              </a:rPr>
              <a:t>囊型包虫病</a:t>
            </a:r>
            <a:endParaRPr lang="en-US" altLang="zh-CN" sz="2400" dirty="0">
              <a:latin typeface="思源黑体" panose="020B0500000000000000" pitchFamily="34" charset="-122"/>
              <a:ea typeface="思源黑体" panose="020B0500000000000000" pitchFamily="34" charset="-122"/>
              <a:cs typeface="更纱黑体 SC" panose="02000500000000000000" pitchFamily="2" charset="-122"/>
            </a:endParaRPr>
          </a:p>
          <a:p>
            <a:pPr marL="914400" lvl="1" indent="-457200">
              <a:buFont typeface="+mj-lt"/>
              <a:buAutoNum type="arabicPeriod"/>
            </a:pPr>
            <a:endParaRPr lang="en-US" altLang="zh-CN" sz="2400" dirty="0">
              <a:latin typeface="思源黑体" panose="020B0500000000000000" pitchFamily="34" charset="-122"/>
              <a:ea typeface="思源黑体" panose="020B0500000000000000" pitchFamily="34" charset="-122"/>
              <a:cs typeface="更纱黑体 SC" panose="02000500000000000000" pitchFamily="2" charset="-122"/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zh-CN" altLang="en-US" sz="2400" dirty="0">
                <a:latin typeface="思源黑体" panose="020B0500000000000000" pitchFamily="34" charset="-122"/>
                <a:ea typeface="思源黑体" panose="020B0500000000000000" pitchFamily="34" charset="-122"/>
                <a:cs typeface="更纱黑体 SC" panose="02000500000000000000" pitchFamily="2" charset="-122"/>
              </a:rPr>
              <a:t>泡球蚴病 </a:t>
            </a:r>
            <a:r>
              <a:rPr lang="en-US" altLang="zh-CN" sz="2400" dirty="0">
                <a:latin typeface="思源黑体" panose="020B0500000000000000" pitchFamily="34" charset="-122"/>
                <a:ea typeface="思源黑体" panose="020B0500000000000000" pitchFamily="34" charset="-122"/>
                <a:cs typeface="更纱黑体 SC" panose="02000500000000000000" pitchFamily="2" charset="-122"/>
              </a:rPr>
              <a:t>(</a:t>
            </a:r>
            <a:r>
              <a:rPr lang="en-US" altLang="zh-CN" sz="2400" dirty="0" err="1">
                <a:latin typeface="思源黑体" panose="020B0500000000000000" pitchFamily="34" charset="-122"/>
                <a:ea typeface="思源黑体" panose="020B0500000000000000" pitchFamily="34" charset="-122"/>
                <a:cs typeface="更纱黑体 SC" panose="02000500000000000000" pitchFamily="2" charset="-122"/>
              </a:rPr>
              <a:t>Aveolar</a:t>
            </a:r>
            <a:r>
              <a:rPr lang="en-US" altLang="zh-CN" sz="2400" dirty="0">
                <a:latin typeface="思源黑体" panose="020B0500000000000000" pitchFamily="34" charset="-122"/>
                <a:ea typeface="思源黑体" panose="020B0500000000000000" pitchFamily="34" charset="-122"/>
                <a:cs typeface="更纱黑体 SC" panose="02000500000000000000" pitchFamily="2" charset="-122"/>
              </a:rPr>
              <a:t> Echinococcosis, AE) /</a:t>
            </a:r>
            <a:r>
              <a:rPr lang="zh-CN" altLang="en-US" sz="2400" dirty="0">
                <a:latin typeface="思源黑体" panose="020B0500000000000000" pitchFamily="34" charset="-122"/>
                <a:ea typeface="思源黑体" panose="020B0500000000000000" pitchFamily="34" charset="-122"/>
                <a:cs typeface="更纱黑体 SC" panose="02000500000000000000" pitchFamily="2" charset="-122"/>
              </a:rPr>
              <a:t>泡型包虫病</a:t>
            </a:r>
            <a:endParaRPr lang="en-US" altLang="zh-CN" sz="2400" dirty="0">
              <a:latin typeface="思源黑体" panose="020B0500000000000000" pitchFamily="34" charset="-122"/>
              <a:ea typeface="思源黑体" panose="020B0500000000000000" pitchFamily="34" charset="-122"/>
              <a:cs typeface="更纱黑体 SC" panose="02000500000000000000" pitchFamily="2" charset="-122"/>
            </a:endParaRPr>
          </a:p>
          <a:p>
            <a:pPr marL="914400" lvl="1" indent="-457200">
              <a:buFont typeface="+mj-lt"/>
              <a:buAutoNum type="arabicPeriod"/>
            </a:pPr>
            <a:endParaRPr lang="en-US" altLang="zh-CN" sz="2400" dirty="0">
              <a:latin typeface="思源黑体" panose="020B0500000000000000" pitchFamily="34" charset="-122"/>
              <a:ea typeface="思源黑体" panose="020B0500000000000000" pitchFamily="34" charset="-122"/>
              <a:cs typeface="更纱黑体 SC" panose="02000500000000000000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思源黑体" panose="020B0500000000000000" pitchFamily="34" charset="-122"/>
                <a:ea typeface="思源黑体" panose="020B0500000000000000" pitchFamily="34" charset="-122"/>
                <a:cs typeface="更纱黑体 SC" panose="02000500000000000000" pitchFamily="2" charset="-122"/>
              </a:rPr>
              <a:t>人类通常由摄入存在于食物</a:t>
            </a:r>
            <a:r>
              <a:rPr lang="en-US" altLang="zh-CN" sz="2400" dirty="0">
                <a:latin typeface="思源黑体" panose="020B0500000000000000" pitchFamily="34" charset="-122"/>
                <a:ea typeface="思源黑体" panose="020B0500000000000000" pitchFamily="34" charset="-122"/>
                <a:cs typeface="更纱黑体 SC" panose="02000500000000000000" pitchFamily="2" charset="-122"/>
              </a:rPr>
              <a:t>/</a:t>
            </a:r>
            <a:r>
              <a:rPr lang="zh-CN" altLang="en-US" sz="2400" dirty="0">
                <a:latin typeface="思源黑体" panose="020B0500000000000000" pitchFamily="34" charset="-122"/>
                <a:ea typeface="思源黑体" panose="020B0500000000000000" pitchFamily="34" charset="-122"/>
                <a:cs typeface="更纱黑体 SC" panose="02000500000000000000" pitchFamily="2" charset="-122"/>
              </a:rPr>
              <a:t>水体</a:t>
            </a:r>
            <a:r>
              <a:rPr lang="en-US" altLang="zh-CN" sz="2400" dirty="0">
                <a:latin typeface="思源黑体" panose="020B0500000000000000" pitchFamily="34" charset="-122"/>
                <a:ea typeface="思源黑体" panose="020B0500000000000000" pitchFamily="34" charset="-122"/>
                <a:cs typeface="更纱黑体 SC" panose="02000500000000000000" pitchFamily="2" charset="-122"/>
              </a:rPr>
              <a:t>/</a:t>
            </a:r>
            <a:r>
              <a:rPr lang="zh-CN" altLang="en-US" sz="2400" dirty="0">
                <a:latin typeface="思源黑体" panose="020B0500000000000000" pitchFamily="34" charset="-122"/>
                <a:ea typeface="思源黑体" panose="020B0500000000000000" pitchFamily="34" charset="-122"/>
                <a:cs typeface="更纱黑体 SC" panose="02000500000000000000" pitchFamily="2" charset="-122"/>
              </a:rPr>
              <a:t>土壤中的寄生虫卵，或直接接触动物宿主后感染☣</a:t>
            </a:r>
            <a:endParaRPr lang="en-US" altLang="zh-CN" sz="2400" dirty="0">
              <a:latin typeface="思源黑体" panose="020B0500000000000000" pitchFamily="34" charset="-122"/>
              <a:ea typeface="思源黑体" panose="020B0500000000000000" pitchFamily="34" charset="-122"/>
              <a:cs typeface="更纱黑体 SC" panose="02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241988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E672D008-4DE1-49D9-A487-46968DCFD1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3378" y="2920832"/>
            <a:ext cx="7505243" cy="1016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5003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51CF89-6305-4EB4-B431-4CA4CBA245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8378"/>
            <a:ext cx="3354493" cy="1325563"/>
          </a:xfrm>
        </p:spPr>
        <p:txBody>
          <a:bodyPr>
            <a:normAutofit/>
          </a:bodyPr>
          <a:lstStyle/>
          <a:p>
            <a:r>
              <a:rPr lang="en-US" altLang="zh-CN" sz="4000" b="1" u="sng" dirty="0">
                <a:solidFill>
                  <a:srgbClr val="F22F27"/>
                </a:solidFill>
                <a:effectLst/>
                <a:latin typeface="Menlo"/>
                <a:ea typeface="Omgnore"/>
              </a:rPr>
              <a:t># </a:t>
            </a:r>
            <a:r>
              <a:rPr lang="x-none" altLang="zh-CN" sz="4000" b="1" u="sng" dirty="0">
                <a:solidFill>
                  <a:srgbClr val="333333"/>
                </a:solidFill>
                <a:effectLst/>
                <a:latin typeface="Menlo"/>
                <a:ea typeface="Omgnore"/>
              </a:rPr>
              <a:t>​</a:t>
            </a:r>
            <a:r>
              <a:rPr lang="en-US" altLang="zh-CN" sz="4000" b="1" u="sng" dirty="0">
                <a:solidFill>
                  <a:srgbClr val="333333"/>
                </a:solidFill>
                <a:effectLst/>
                <a:latin typeface="Menlo"/>
                <a:ea typeface="Menlo"/>
              </a:rPr>
              <a:t>Background</a:t>
            </a:r>
            <a:endParaRPr lang="zh-CN" altLang="en-US" sz="40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5116BDF-69A0-4FBB-B902-954DB16D01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331" y="1182690"/>
            <a:ext cx="5054057" cy="481848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0A82E323-2690-4D19-97E4-7A1D1FA16B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1003" y="1182690"/>
            <a:ext cx="6344407" cy="4723656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FD2EFC2E-5BF7-45E6-A3E9-3963053CC1F5}"/>
              </a:ext>
            </a:extLst>
          </p:cNvPr>
          <p:cNvSpPr txBox="1"/>
          <p:nvPr/>
        </p:nvSpPr>
        <p:spPr>
          <a:xfrm>
            <a:off x="873315" y="6124847"/>
            <a:ext cx="38080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latin typeface="等距更纱黑体 SC" panose="02000509000000000000" pitchFamily="49" charset="-122"/>
                <a:ea typeface="等距更纱黑体 SC" panose="02000509000000000000" pitchFamily="49" charset="-122"/>
                <a:cs typeface="等距更纱黑体 SC" panose="02000509000000000000" pitchFamily="49" charset="-122"/>
              </a:rPr>
              <a:t>[A] </a:t>
            </a:r>
            <a:r>
              <a:rPr lang="zh-CN" altLang="en-US" sz="1600" dirty="0">
                <a:latin typeface="等距更纱黑体 SC" panose="02000509000000000000" pitchFamily="49" charset="-122"/>
                <a:ea typeface="等距更纱黑体 SC" panose="02000509000000000000" pitchFamily="49" charset="-122"/>
                <a:cs typeface="等距更纱黑体 SC" panose="02000509000000000000" pitchFamily="49" charset="-122"/>
              </a:rPr>
              <a:t>细粒棘球绦虫的生命周期</a:t>
            </a:r>
            <a:endParaRPr lang="zh-CN" altLang="en-US" sz="1400" dirty="0">
              <a:latin typeface="等距更纱黑体 SC" panose="02000509000000000000" pitchFamily="49" charset="-122"/>
              <a:ea typeface="等距更纱黑体 SC" panose="02000509000000000000" pitchFamily="49" charset="-122"/>
              <a:cs typeface="等距更纱黑体 SC" panose="02000509000000000000" pitchFamily="49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F1E46E0-F4C4-4DE0-AD63-1E5547E7D392}"/>
              </a:ext>
            </a:extLst>
          </p:cNvPr>
          <p:cNvSpPr txBox="1"/>
          <p:nvPr/>
        </p:nvSpPr>
        <p:spPr>
          <a:xfrm>
            <a:off x="6699600" y="6124847"/>
            <a:ext cx="39872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latin typeface="等距更纱黑体 SC" panose="02000509000000000000" pitchFamily="49" charset="-122"/>
                <a:ea typeface="等距更纱黑体 SC" panose="02000509000000000000" pitchFamily="49" charset="-122"/>
                <a:cs typeface="等距更纱黑体 SC" panose="02000509000000000000" pitchFamily="49" charset="-122"/>
              </a:rPr>
              <a:t>[B] 2018</a:t>
            </a:r>
            <a:r>
              <a:rPr lang="zh-CN" altLang="en-US" sz="1600" dirty="0">
                <a:latin typeface="等距更纱黑体 SC" panose="02000509000000000000" pitchFamily="49" charset="-122"/>
                <a:ea typeface="等距更纱黑体 SC" panose="02000509000000000000" pitchFamily="49" charset="-122"/>
                <a:cs typeface="等距更纱黑体 SC" panose="02000509000000000000" pitchFamily="49" charset="-122"/>
              </a:rPr>
              <a:t>年中国囊型包虫病的空间分布</a:t>
            </a:r>
            <a:endParaRPr lang="zh-CN" altLang="en-US" sz="1400" dirty="0">
              <a:latin typeface="等距更纱黑体 SC" panose="02000509000000000000" pitchFamily="49" charset="-122"/>
              <a:ea typeface="等距更纱黑体 SC" panose="02000509000000000000" pitchFamily="49" charset="-122"/>
              <a:cs typeface="等距更纱黑体 SC" panose="02000509000000000000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75335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>
            <a:extLst>
              <a:ext uri="{FF2B5EF4-FFF2-40B4-BE49-F238E27FC236}">
                <a16:creationId xmlns:a16="http://schemas.microsoft.com/office/drawing/2014/main" id="{73ACDF0B-94AE-4187-80C5-57010ECC4DAE}"/>
              </a:ext>
            </a:extLst>
          </p:cNvPr>
          <p:cNvSpPr/>
          <p:nvPr/>
        </p:nvSpPr>
        <p:spPr>
          <a:xfrm>
            <a:off x="2182705" y="1536997"/>
            <a:ext cx="9276082" cy="3067543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FBEC923E-15D1-4B3C-B68D-D1BC3978842C}"/>
              </a:ext>
            </a:extLst>
          </p:cNvPr>
          <p:cNvSpPr/>
          <p:nvPr/>
        </p:nvSpPr>
        <p:spPr>
          <a:xfrm>
            <a:off x="2890519" y="5388185"/>
            <a:ext cx="8098089" cy="82634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26460725-CA8C-4C53-8EDC-CC78DEED9E2F}"/>
              </a:ext>
            </a:extLst>
          </p:cNvPr>
          <p:cNvSpPr/>
          <p:nvPr/>
        </p:nvSpPr>
        <p:spPr>
          <a:xfrm>
            <a:off x="2809238" y="5320453"/>
            <a:ext cx="8098089" cy="82634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81612D22-B44F-4398-9971-8DBA7A7E30A2}"/>
              </a:ext>
            </a:extLst>
          </p:cNvPr>
          <p:cNvSpPr/>
          <p:nvPr/>
        </p:nvSpPr>
        <p:spPr>
          <a:xfrm>
            <a:off x="2077718" y="1452288"/>
            <a:ext cx="9276082" cy="30675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8951CF89-6305-4EB4-B431-4CA4CBA245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8378"/>
            <a:ext cx="3354493" cy="1325563"/>
          </a:xfrm>
        </p:spPr>
        <p:txBody>
          <a:bodyPr>
            <a:normAutofit/>
          </a:bodyPr>
          <a:lstStyle/>
          <a:p>
            <a:r>
              <a:rPr lang="en-US" altLang="zh-CN" sz="4000" b="1" u="sng" dirty="0">
                <a:solidFill>
                  <a:srgbClr val="F22F27"/>
                </a:solidFill>
                <a:effectLst/>
                <a:latin typeface="Menlo"/>
                <a:ea typeface="Omgnore"/>
              </a:rPr>
              <a:t># </a:t>
            </a:r>
            <a:r>
              <a:rPr lang="x-none" altLang="zh-CN" sz="4000" b="1" u="sng" dirty="0">
                <a:solidFill>
                  <a:srgbClr val="333333"/>
                </a:solidFill>
                <a:effectLst/>
                <a:latin typeface="Menlo"/>
                <a:ea typeface="Omgnore"/>
              </a:rPr>
              <a:t>​</a:t>
            </a:r>
            <a:r>
              <a:rPr lang="en-US" altLang="zh-CN" sz="4000" b="1" u="sng" dirty="0">
                <a:solidFill>
                  <a:srgbClr val="333333"/>
                </a:solidFill>
                <a:effectLst/>
                <a:latin typeface="Menlo"/>
                <a:ea typeface="Menlo"/>
              </a:rPr>
              <a:t>Background</a:t>
            </a:r>
            <a:endParaRPr lang="zh-CN" altLang="en-US" sz="4000" dirty="0"/>
          </a:p>
        </p:txBody>
      </p:sp>
      <p:sp>
        <p:nvSpPr>
          <p:cNvPr id="29" name="箭头: 左弧形 28">
            <a:extLst>
              <a:ext uri="{FF2B5EF4-FFF2-40B4-BE49-F238E27FC236}">
                <a16:creationId xmlns:a16="http://schemas.microsoft.com/office/drawing/2014/main" id="{3145029E-6D07-4143-9FFC-6B24F79F3460}"/>
              </a:ext>
            </a:extLst>
          </p:cNvPr>
          <p:cNvSpPr/>
          <p:nvPr/>
        </p:nvSpPr>
        <p:spPr>
          <a:xfrm rot="20545558">
            <a:off x="397657" y="3358293"/>
            <a:ext cx="1809035" cy="2730429"/>
          </a:xfrm>
          <a:prstGeom prst="curvedRightArrow">
            <a:avLst>
              <a:gd name="adj1" fmla="val 25000"/>
              <a:gd name="adj2" fmla="val 34039"/>
              <a:gd name="adj3" fmla="val 28125"/>
            </a:avLst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7F9D0EA9-A874-4EF5-8134-181E50A77DA9}"/>
              </a:ext>
            </a:extLst>
          </p:cNvPr>
          <p:cNvSpPr txBox="1"/>
          <p:nvPr/>
        </p:nvSpPr>
        <p:spPr>
          <a:xfrm>
            <a:off x="2890518" y="5460905"/>
            <a:ext cx="801680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dirty="0">
                <a:latin typeface="Menlo"/>
                <a:ea typeface="思源宋体 CN" panose="02020400000000000000" pitchFamily="18" charset="-122"/>
              </a:rPr>
              <a:t>Optimizing the diagnostic method of </a:t>
            </a:r>
            <a:r>
              <a:rPr lang="en-US" altLang="zh-CN" sz="2800" b="1" dirty="0" err="1">
                <a:latin typeface="Menlo"/>
                <a:ea typeface="思源宋体 CN" panose="02020400000000000000" pitchFamily="18" charset="-122"/>
              </a:rPr>
              <a:t>echinoccosis</a:t>
            </a:r>
            <a:r>
              <a:rPr lang="zh-CN" altLang="en-US" sz="2800" b="1" dirty="0">
                <a:latin typeface="Menlo"/>
                <a:ea typeface="思源宋体 CN" panose="02020400000000000000" pitchFamily="18" charset="-122"/>
              </a:rPr>
              <a:t>💪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FF9B99B-6F26-43B4-9AF6-83431DEB252A}"/>
              </a:ext>
            </a:extLst>
          </p:cNvPr>
          <p:cNvSpPr txBox="1"/>
          <p:nvPr/>
        </p:nvSpPr>
        <p:spPr>
          <a:xfrm>
            <a:off x="2235201" y="1597180"/>
            <a:ext cx="8913706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2400" b="0" i="0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" panose="020B0500000000000000" pitchFamily="34" charset="-122"/>
                <a:ea typeface="思源黑体" panose="020B0500000000000000" pitchFamily="34" charset="-122"/>
                <a:cs typeface="更纱黑体 SC" panose="02000500000000000000" pitchFamily="2" charset="-122"/>
              </a:rPr>
              <a:t>棘球蚴病</a:t>
            </a:r>
            <a:r>
              <a:rPr lang="zh-CN" altLang="en-US" sz="2400" dirty="0">
                <a:solidFill>
                  <a:prstClr val="black"/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更纱黑体 SC" panose="02000500000000000000" pitchFamily="2" charset="-122"/>
              </a:rPr>
              <a:t>的疗程</a:t>
            </a:r>
            <a:r>
              <a:rPr kumimoji="0" lang="zh-CN" altLang="en-US" sz="2400" b="0" i="0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" panose="020B0500000000000000" pitchFamily="34" charset="-122"/>
                <a:ea typeface="思源黑体" panose="020B0500000000000000" pitchFamily="34" charset="-122"/>
                <a:cs typeface="更纱黑体 SC" panose="02000500000000000000" pitchFamily="2" charset="-122"/>
              </a:rPr>
              <a:t>通常昂贵且治疗复杂，常伴随着长期的手术和药物干预</a:t>
            </a:r>
            <a:r>
              <a:rPr lang="zh-CN" altLang="en-US" sz="2400" b="1" dirty="0">
                <a:latin typeface="思源黑体" panose="020B0500000000000000" pitchFamily="34" charset="-122"/>
                <a:ea typeface="思源黑体" panose="020B0500000000000000" pitchFamily="34" charset="-122"/>
              </a:rPr>
              <a:t>😥</a:t>
            </a:r>
            <a:endParaRPr kumimoji="0" lang="en-US" altLang="zh-CN" sz="2400" b="0" i="0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  <a:cs typeface="更纱黑体 SC" panose="02000500000000000000" pitchFamily="2" charset="-12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  <a:cs typeface="更纱黑体 SC" panose="02000500000000000000" pitchFamily="2" charset="-12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" panose="020B0500000000000000" pitchFamily="34" charset="-122"/>
                <a:ea typeface="思源黑体" panose="020B0500000000000000" pitchFamily="34" charset="-122"/>
                <a:cs typeface="更纱黑体 SC" panose="02000500000000000000" pitchFamily="2" charset="-122"/>
              </a:rPr>
              <a:t>超声波成像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" panose="020B0500000000000000" pitchFamily="34" charset="-122"/>
                <a:ea typeface="思源黑体" panose="020B0500000000000000" pitchFamily="34" charset="-122"/>
                <a:cs typeface="更纱黑体 SC" panose="02000500000000000000" pitchFamily="2" charset="-122"/>
              </a:rPr>
              <a:t>(Ultrasound imaging) 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" panose="020B0500000000000000" pitchFamily="34" charset="-122"/>
                <a:ea typeface="思源黑体" panose="020B0500000000000000" pitchFamily="34" charset="-122"/>
                <a:cs typeface="更纱黑体 SC" panose="02000500000000000000" pitchFamily="2" charset="-122"/>
              </a:rPr>
              <a:t>是诊断棘球蚴病的常用技术，然而传统技术通常在疾病晚期才检测到感染🔬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  <a:cs typeface="更纱黑体 SC" panose="02000500000000000000" pitchFamily="2" charset="-12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  <a:cs typeface="更纱黑体 SC" panose="02000500000000000000" pitchFamily="2" charset="-122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" panose="020B0500000000000000" pitchFamily="34" charset="-122"/>
                <a:ea typeface="思源黑体" panose="020B0500000000000000" pitchFamily="34" charset="-122"/>
                <a:cs typeface="更纱黑体 SC" panose="02000500000000000000" pitchFamily="2" charset="-122"/>
              </a:rPr>
              <a:t>目前暂时没有准确</a:t>
            </a: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" panose="020B0500000000000000" pitchFamily="34" charset="-122"/>
                <a:ea typeface="思源黑体" panose="020B0500000000000000" pitchFamily="34" charset="-122"/>
                <a:cs typeface="更纱黑体 SC" panose="02000500000000000000" pitchFamily="2" charset="-122"/>
              </a:rPr>
              <a:t>/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" panose="020B0500000000000000" pitchFamily="34" charset="-122"/>
                <a:ea typeface="思源黑体" panose="020B0500000000000000" pitchFamily="34" charset="-122"/>
                <a:cs typeface="更纱黑体 SC" panose="02000500000000000000" pitchFamily="2" charset="-122"/>
              </a:rPr>
              <a:t>早期</a:t>
            </a:r>
            <a:r>
              <a:rPr lang="en-US" altLang="zh-CN" sz="2400" dirty="0">
                <a:solidFill>
                  <a:prstClr val="black"/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更纱黑体 SC" panose="02000500000000000000" pitchFamily="2" charset="-122"/>
              </a:rPr>
              <a:t>/</a:t>
            </a: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" panose="020B0500000000000000" pitchFamily="34" charset="-122"/>
                <a:ea typeface="思源黑体" panose="020B0500000000000000" pitchFamily="34" charset="-122"/>
                <a:cs typeface="更纱黑体 SC" panose="02000500000000000000" pitchFamily="2" charset="-122"/>
              </a:rPr>
              <a:t>非侵入性的分子诊断方法🧬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  <a:cs typeface="更纱黑体 SC" panose="02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374283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51CF89-6305-4EB4-B431-4CA4CBA245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8378"/>
            <a:ext cx="3354493" cy="1325563"/>
          </a:xfrm>
        </p:spPr>
        <p:txBody>
          <a:bodyPr>
            <a:normAutofit/>
          </a:bodyPr>
          <a:lstStyle/>
          <a:p>
            <a:r>
              <a:rPr lang="en-US" altLang="zh-CN" sz="4000" b="1" u="sng" dirty="0">
                <a:solidFill>
                  <a:srgbClr val="F22F27"/>
                </a:solidFill>
                <a:effectLst/>
                <a:latin typeface="Menlo"/>
                <a:ea typeface="Omgnore"/>
              </a:rPr>
              <a:t># </a:t>
            </a:r>
            <a:r>
              <a:rPr lang="x-none" altLang="zh-CN" sz="4000" b="1" u="sng" dirty="0">
                <a:solidFill>
                  <a:srgbClr val="333333"/>
                </a:solidFill>
                <a:effectLst/>
                <a:latin typeface="Menlo"/>
                <a:ea typeface="Omgnore"/>
              </a:rPr>
              <a:t>​</a:t>
            </a:r>
            <a:r>
              <a:rPr lang="en-US" altLang="zh-CN" sz="4000" b="1" u="sng" dirty="0">
                <a:solidFill>
                  <a:srgbClr val="333333"/>
                </a:solidFill>
                <a:effectLst/>
                <a:latin typeface="Menlo"/>
                <a:ea typeface="Menlo"/>
              </a:rPr>
              <a:t>Description</a:t>
            </a:r>
            <a:endParaRPr lang="zh-CN" altLang="en-US" sz="40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58A0EF2-EDEA-42B8-B00C-81476549B2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1867" y="1933868"/>
            <a:ext cx="9005569" cy="4924132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F13B98F6-BB17-4D28-A29A-F38C9886972D}"/>
              </a:ext>
            </a:extLst>
          </p:cNvPr>
          <p:cNvSpPr txBox="1"/>
          <p:nvPr/>
        </p:nvSpPr>
        <p:spPr>
          <a:xfrm>
            <a:off x="838200" y="1238049"/>
            <a:ext cx="8407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i="0" dirty="0">
                <a:solidFill>
                  <a:srgbClr val="000000"/>
                </a:solidFill>
                <a:effectLst/>
                <a:latin typeface="Menlo"/>
              </a:rPr>
              <a:t>Use </a:t>
            </a:r>
            <a:r>
              <a:rPr lang="en-US" altLang="zh-CN" sz="2400" b="1" i="0" u="sng" dirty="0">
                <a:solidFill>
                  <a:srgbClr val="000000"/>
                </a:solidFill>
                <a:effectLst/>
                <a:latin typeface="Menlo"/>
              </a:rPr>
              <a:t>RPA and CRISPR-csa12a</a:t>
            </a:r>
            <a:r>
              <a:rPr lang="en-US" altLang="zh-CN" sz="2400" b="1" i="0" dirty="0">
                <a:solidFill>
                  <a:srgbClr val="000000"/>
                </a:solidFill>
                <a:effectLst/>
                <a:latin typeface="Menlo"/>
              </a:rPr>
              <a:t> to </a:t>
            </a:r>
            <a:r>
              <a:rPr lang="en-US" altLang="zh-CN" sz="2400" b="1" i="0" u="sng" dirty="0">
                <a:solidFill>
                  <a:srgbClr val="000000"/>
                </a:solidFill>
                <a:effectLst/>
                <a:latin typeface="Menlo"/>
              </a:rPr>
              <a:t>amplify and detect</a:t>
            </a:r>
            <a:r>
              <a:rPr lang="en-US" altLang="zh-CN" sz="2400" b="1" i="0" dirty="0">
                <a:solidFill>
                  <a:srgbClr val="000000"/>
                </a:solidFill>
                <a:effectLst/>
                <a:latin typeface="Menlo"/>
              </a:rPr>
              <a:t> the genome of echinococcosis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i="0" dirty="0" err="1">
                <a:solidFill>
                  <a:srgbClr val="000000"/>
                </a:solidFill>
                <a:effectLst/>
                <a:latin typeface="Menlo"/>
              </a:rPr>
              <a:t>cfDNA</a:t>
            </a:r>
            <a:r>
              <a:rPr lang="en-US" altLang="zh-CN" sz="2400" i="0" dirty="0">
                <a:solidFill>
                  <a:srgbClr val="000000"/>
                </a:solidFill>
                <a:effectLst/>
                <a:latin typeface="Menlo"/>
              </a:rPr>
              <a:t> (cell free DNA)</a:t>
            </a:r>
          </a:p>
        </p:txBody>
      </p:sp>
    </p:spTree>
    <p:extLst>
      <p:ext uri="{BB962C8B-B14F-4D97-AF65-F5344CB8AC3E}">
        <p14:creationId xmlns:p14="http://schemas.microsoft.com/office/powerpoint/2010/main" val="1261280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B58A0EF2-EDEA-42B8-B00C-81476549B2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3707" y="1178192"/>
            <a:ext cx="9992360" cy="5463697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8951CF89-6305-4EB4-B431-4CA4CBA245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8378"/>
            <a:ext cx="3354493" cy="1325563"/>
          </a:xfrm>
        </p:spPr>
        <p:txBody>
          <a:bodyPr>
            <a:normAutofit/>
          </a:bodyPr>
          <a:lstStyle/>
          <a:p>
            <a:r>
              <a:rPr lang="en-US" altLang="zh-CN" sz="4000" b="1" u="sng" dirty="0">
                <a:solidFill>
                  <a:srgbClr val="F22F27"/>
                </a:solidFill>
                <a:effectLst/>
                <a:latin typeface="Menlo"/>
                <a:ea typeface="Omgnore"/>
              </a:rPr>
              <a:t># </a:t>
            </a:r>
            <a:r>
              <a:rPr lang="x-none" altLang="zh-CN" sz="4000" b="1" u="sng" dirty="0">
                <a:solidFill>
                  <a:srgbClr val="333333"/>
                </a:solidFill>
                <a:effectLst/>
                <a:latin typeface="Menlo"/>
                <a:ea typeface="Omgnore"/>
              </a:rPr>
              <a:t>​</a:t>
            </a:r>
            <a:r>
              <a:rPr lang="en-US" altLang="zh-CN" sz="4000" b="1" u="sng" dirty="0">
                <a:solidFill>
                  <a:srgbClr val="333333"/>
                </a:solidFill>
                <a:effectLst/>
                <a:latin typeface="Menlo"/>
                <a:ea typeface="Menlo"/>
              </a:rPr>
              <a:t>Description</a:t>
            </a:r>
            <a:endParaRPr lang="zh-CN" altLang="en-US" sz="4000" dirty="0"/>
          </a:p>
        </p:txBody>
      </p:sp>
      <p:sp>
        <p:nvSpPr>
          <p:cNvPr id="5" name="爆炸形: 14 pt  4">
            <a:extLst>
              <a:ext uri="{FF2B5EF4-FFF2-40B4-BE49-F238E27FC236}">
                <a16:creationId xmlns:a16="http://schemas.microsoft.com/office/drawing/2014/main" id="{1A8E5E5D-3F84-4525-96D9-2E9C26D6B3C9}"/>
              </a:ext>
            </a:extLst>
          </p:cNvPr>
          <p:cNvSpPr/>
          <p:nvPr/>
        </p:nvSpPr>
        <p:spPr>
          <a:xfrm>
            <a:off x="1733974" y="4795520"/>
            <a:ext cx="2079412" cy="1056640"/>
          </a:xfrm>
          <a:prstGeom prst="irregularSeal2">
            <a:avLst/>
          </a:prstGeom>
          <a:noFill/>
          <a:ln w="15875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云形 5">
            <a:extLst>
              <a:ext uri="{FF2B5EF4-FFF2-40B4-BE49-F238E27FC236}">
                <a16:creationId xmlns:a16="http://schemas.microsoft.com/office/drawing/2014/main" id="{C32C5BF8-B3AB-4A4E-8649-11E3381289B8}"/>
              </a:ext>
            </a:extLst>
          </p:cNvPr>
          <p:cNvSpPr/>
          <p:nvPr/>
        </p:nvSpPr>
        <p:spPr>
          <a:xfrm>
            <a:off x="6330526" y="5743788"/>
            <a:ext cx="2438401" cy="657012"/>
          </a:xfrm>
          <a:prstGeom prst="cloud">
            <a:avLst/>
          </a:prstGeom>
          <a:noFill/>
          <a:ln w="15875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7680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AD379460-C407-414A-B18E-811DD5573C95}"/>
              </a:ext>
            </a:extLst>
          </p:cNvPr>
          <p:cNvSpPr/>
          <p:nvPr/>
        </p:nvSpPr>
        <p:spPr>
          <a:xfrm>
            <a:off x="586250" y="327247"/>
            <a:ext cx="11075927" cy="646708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F4E4B3B4-CA67-4CD0-AC64-4DDDD0C9CEF8}"/>
              </a:ext>
            </a:extLst>
          </p:cNvPr>
          <p:cNvSpPr/>
          <p:nvPr/>
        </p:nvSpPr>
        <p:spPr>
          <a:xfrm>
            <a:off x="481263" y="242538"/>
            <a:ext cx="11075927" cy="646708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T </a:t>
            </a:r>
          </a:p>
          <a:p>
            <a:pPr algn="ctr"/>
            <a:r>
              <a:rPr lang="en-US" altLang="zh-CN" dirty="0"/>
              <a:t>Recombinase polymerase amplification</a:t>
            </a:r>
            <a:endParaRPr lang="zh-CN" altLang="en-US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8951CF89-6305-4EB4-B431-4CA4CBA245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8378"/>
            <a:ext cx="3354493" cy="1325563"/>
          </a:xfrm>
        </p:spPr>
        <p:txBody>
          <a:bodyPr>
            <a:normAutofit/>
          </a:bodyPr>
          <a:lstStyle/>
          <a:p>
            <a:r>
              <a:rPr lang="en-US" altLang="zh-CN" sz="4000" b="1" u="sng" dirty="0">
                <a:solidFill>
                  <a:srgbClr val="F22F27"/>
                </a:solidFill>
                <a:effectLst/>
                <a:latin typeface="Menlo"/>
                <a:ea typeface="Omgnore"/>
              </a:rPr>
              <a:t># </a:t>
            </a:r>
            <a:r>
              <a:rPr lang="x-none" altLang="zh-CN" sz="4000" b="1" u="sng" dirty="0">
                <a:solidFill>
                  <a:srgbClr val="333333"/>
                </a:solidFill>
                <a:effectLst/>
                <a:latin typeface="Menlo"/>
                <a:ea typeface="Omgnore"/>
              </a:rPr>
              <a:t>​</a:t>
            </a:r>
            <a:r>
              <a:rPr lang="en-US" altLang="zh-CN" sz="4000" b="1" u="sng" dirty="0">
                <a:solidFill>
                  <a:srgbClr val="333333"/>
                </a:solidFill>
                <a:effectLst/>
                <a:latin typeface="Menlo"/>
                <a:ea typeface="Menlo"/>
              </a:rPr>
              <a:t>Design</a:t>
            </a:r>
            <a:endParaRPr lang="zh-CN" altLang="en-US" sz="40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D62E3F1-E032-4EB5-9835-81D991FD75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01889" y="422149"/>
            <a:ext cx="13135220" cy="5986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91AF26E3-204A-4B8F-9AFF-DC0E44A2E94B}"/>
              </a:ext>
            </a:extLst>
          </p:cNvPr>
          <p:cNvSpPr txBox="1"/>
          <p:nvPr/>
        </p:nvSpPr>
        <p:spPr>
          <a:xfrm>
            <a:off x="4191956" y="6276908"/>
            <a:ext cx="38080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latin typeface="等距更纱黑体 SC" panose="02000509000000000000" pitchFamily="49" charset="-122"/>
                <a:ea typeface="等距更纱黑体 SC" panose="02000509000000000000" pitchFamily="49" charset="-122"/>
                <a:cs typeface="等距更纱黑体 SC" panose="02000509000000000000" pitchFamily="49" charset="-122"/>
              </a:rPr>
              <a:t>[A] AND SYSTEM</a:t>
            </a:r>
            <a:endParaRPr lang="zh-CN" altLang="en-US" sz="1400" dirty="0">
              <a:latin typeface="等距更纱黑体 SC" panose="02000509000000000000" pitchFamily="49" charset="-122"/>
              <a:ea typeface="等距更纱黑体 SC" panose="02000509000000000000" pitchFamily="49" charset="-122"/>
              <a:cs typeface="等距更纱黑体 SC" panose="02000509000000000000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175514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C33B16F6-8A2A-467B-9572-1EF9757568E7}"/>
              </a:ext>
            </a:extLst>
          </p:cNvPr>
          <p:cNvSpPr/>
          <p:nvPr/>
        </p:nvSpPr>
        <p:spPr>
          <a:xfrm>
            <a:off x="586250" y="327247"/>
            <a:ext cx="11075927" cy="646708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CF074005-BE67-4FD4-A380-28AC8F250A5D}"/>
              </a:ext>
            </a:extLst>
          </p:cNvPr>
          <p:cNvSpPr/>
          <p:nvPr/>
        </p:nvSpPr>
        <p:spPr>
          <a:xfrm>
            <a:off x="481263" y="242538"/>
            <a:ext cx="11075927" cy="646708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T </a:t>
            </a:r>
          </a:p>
          <a:p>
            <a:pPr algn="ctr"/>
            <a:r>
              <a:rPr lang="en-US" altLang="zh-CN" dirty="0"/>
              <a:t>Recombinase polymerase amplification</a:t>
            </a:r>
            <a:endParaRPr lang="zh-CN" altLang="en-US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8951CF89-6305-4EB4-B431-4CA4CBA245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8378"/>
            <a:ext cx="3354493" cy="1325563"/>
          </a:xfrm>
        </p:spPr>
        <p:txBody>
          <a:bodyPr>
            <a:normAutofit/>
          </a:bodyPr>
          <a:lstStyle/>
          <a:p>
            <a:r>
              <a:rPr lang="en-US" altLang="zh-CN" sz="4000" b="1" u="sng" dirty="0">
                <a:solidFill>
                  <a:srgbClr val="F22F27"/>
                </a:solidFill>
                <a:effectLst/>
                <a:latin typeface="Menlo"/>
                <a:ea typeface="Omgnore"/>
              </a:rPr>
              <a:t># </a:t>
            </a:r>
            <a:r>
              <a:rPr lang="x-none" altLang="zh-CN" sz="4000" b="1" u="sng" dirty="0">
                <a:solidFill>
                  <a:srgbClr val="333333"/>
                </a:solidFill>
                <a:effectLst/>
                <a:latin typeface="Menlo"/>
                <a:ea typeface="Omgnore"/>
              </a:rPr>
              <a:t>​</a:t>
            </a:r>
            <a:r>
              <a:rPr lang="en-US" altLang="zh-CN" sz="4000" b="1" u="sng" dirty="0">
                <a:solidFill>
                  <a:srgbClr val="333333"/>
                </a:solidFill>
                <a:effectLst/>
                <a:latin typeface="Menlo"/>
                <a:ea typeface="Menlo"/>
              </a:rPr>
              <a:t>Design</a:t>
            </a:r>
            <a:endParaRPr lang="zh-CN" altLang="en-US" sz="40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D62E3F1-E032-4EB5-9835-81D991FD75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-321734" y="504554"/>
            <a:ext cx="12835467" cy="5848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91AF26E3-204A-4B8F-9AFF-DC0E44A2E94B}"/>
              </a:ext>
            </a:extLst>
          </p:cNvPr>
          <p:cNvSpPr txBox="1"/>
          <p:nvPr/>
        </p:nvSpPr>
        <p:spPr>
          <a:xfrm>
            <a:off x="4191956" y="6276908"/>
            <a:ext cx="38080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latin typeface="等距更纱黑体 SC" panose="02000509000000000000" pitchFamily="49" charset="-122"/>
                <a:ea typeface="等距更纱黑体 SC" panose="02000509000000000000" pitchFamily="49" charset="-122"/>
                <a:cs typeface="等距更纱黑体 SC" panose="02000509000000000000" pitchFamily="49" charset="-122"/>
              </a:rPr>
              <a:t>[B] OR SYSTEM</a:t>
            </a:r>
            <a:endParaRPr lang="zh-CN" altLang="en-US" sz="1400" dirty="0">
              <a:latin typeface="等距更纱黑体 SC" panose="02000509000000000000" pitchFamily="49" charset="-122"/>
              <a:ea typeface="等距更纱黑体 SC" panose="02000509000000000000" pitchFamily="49" charset="-122"/>
              <a:cs typeface="等距更纱黑体 SC" panose="02000509000000000000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240418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AE7F524E-C0CF-4159-A7AC-0A8AAFD0166F}"/>
              </a:ext>
            </a:extLst>
          </p:cNvPr>
          <p:cNvSpPr/>
          <p:nvPr/>
        </p:nvSpPr>
        <p:spPr>
          <a:xfrm>
            <a:off x="943187" y="1494124"/>
            <a:ext cx="10828994" cy="484013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F22F7A5B-35F8-4877-9194-9B68A271FED4}"/>
              </a:ext>
            </a:extLst>
          </p:cNvPr>
          <p:cNvSpPr/>
          <p:nvPr/>
        </p:nvSpPr>
        <p:spPr>
          <a:xfrm>
            <a:off x="838200" y="1409415"/>
            <a:ext cx="10828994" cy="48401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3B9973D8-84A9-408D-B24C-3BE45564ED79}"/>
              </a:ext>
            </a:extLst>
          </p:cNvPr>
          <p:cNvSpPr txBox="1">
            <a:spLocks/>
          </p:cNvSpPr>
          <p:nvPr/>
        </p:nvSpPr>
        <p:spPr>
          <a:xfrm>
            <a:off x="1037995" y="1666600"/>
            <a:ext cx="7465589" cy="843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800" b="1" dirty="0">
                <a:solidFill>
                  <a:srgbClr val="C00000"/>
                </a:solidFill>
                <a:latin typeface="Menlo"/>
              </a:rPr>
              <a:t>Recombinase polymerase amplification (RPA) </a:t>
            </a:r>
            <a:r>
              <a:rPr lang="zh-CN" altLang="en-US" sz="2800" b="1" dirty="0">
                <a:solidFill>
                  <a:srgbClr val="C00000"/>
                </a:solidFill>
                <a:latin typeface="Menlo"/>
              </a:rPr>
              <a:t>⚗</a:t>
            </a:r>
            <a:endParaRPr lang="en-US" altLang="zh-CN" sz="2800" b="1" dirty="0">
              <a:solidFill>
                <a:srgbClr val="C00000"/>
              </a:solidFill>
              <a:latin typeface="Menlo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207C681-325C-42B5-82D7-4F91D141F371}"/>
              </a:ext>
            </a:extLst>
          </p:cNvPr>
          <p:cNvSpPr txBox="1"/>
          <p:nvPr/>
        </p:nvSpPr>
        <p:spPr>
          <a:xfrm>
            <a:off x="1101494" y="2798685"/>
            <a:ext cx="673533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更纱黑体 SC" panose="02000500000000000000" pitchFamily="2" charset="-122"/>
                <a:ea typeface="更纱黑体 SC" panose="02000500000000000000" pitchFamily="2" charset="-122"/>
                <a:cs typeface="更纱黑体 SC" panose="02000500000000000000" pitchFamily="2" charset="-122"/>
              </a:rPr>
              <a:t>PCR </a:t>
            </a:r>
            <a:r>
              <a:rPr lang="zh-CN" altLang="en-US" sz="2400" dirty="0">
                <a:latin typeface="更纱黑体 SC" panose="02000500000000000000" pitchFamily="2" charset="-122"/>
                <a:ea typeface="更纱黑体 SC" panose="02000500000000000000" pitchFamily="2" charset="-122"/>
                <a:cs typeface="更纱黑体 SC" panose="02000500000000000000" pitchFamily="2" charset="-122"/>
              </a:rPr>
              <a:t>技术的单管恒温替代方案</a:t>
            </a:r>
            <a:endParaRPr lang="en-US" altLang="zh-CN" sz="2400" dirty="0">
              <a:latin typeface="更纱黑体 SC" panose="02000500000000000000" pitchFamily="2" charset="-122"/>
              <a:ea typeface="更纱黑体 SC" panose="02000500000000000000" pitchFamily="2" charset="-122"/>
              <a:cs typeface="更纱黑体 SC" panose="02000500000000000000" pitchFamily="2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400" dirty="0">
              <a:latin typeface="Menlo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>
                <a:latin typeface="Menlo"/>
              </a:rPr>
              <a:t>Three core enzymes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altLang="zh-CN" sz="2400" dirty="0">
                <a:latin typeface="Menlo"/>
              </a:rPr>
              <a:t>Recombinase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altLang="zh-CN" sz="2400" dirty="0">
                <a:latin typeface="Menlo"/>
              </a:rPr>
              <a:t>Single-stranded DNA-binding protein (SSB)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altLang="zh-CN" sz="2400" dirty="0">
                <a:latin typeface="Menlo"/>
              </a:rPr>
              <a:t>Strand-displacing polymerase 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30807474-BB57-4F9D-A2E1-09EF64AD5F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3143" y="1742861"/>
            <a:ext cx="6750512" cy="4754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标题 1">
            <a:extLst>
              <a:ext uri="{FF2B5EF4-FFF2-40B4-BE49-F238E27FC236}">
                <a16:creationId xmlns:a16="http://schemas.microsoft.com/office/drawing/2014/main" id="{6E440C9B-55F5-4370-9BD8-8CBE4C5EF34C}"/>
              </a:ext>
            </a:extLst>
          </p:cNvPr>
          <p:cNvSpPr txBox="1">
            <a:spLocks/>
          </p:cNvSpPr>
          <p:nvPr/>
        </p:nvSpPr>
        <p:spPr>
          <a:xfrm>
            <a:off x="838200" y="148378"/>
            <a:ext cx="335449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000" b="1" u="sng">
                <a:solidFill>
                  <a:srgbClr val="F22F27"/>
                </a:solidFill>
                <a:latin typeface="Menlo"/>
                <a:ea typeface="Omgnore"/>
              </a:rPr>
              <a:t># </a:t>
            </a:r>
            <a:r>
              <a:rPr lang="x-none" altLang="zh-CN" sz="4000" b="1" u="sng">
                <a:solidFill>
                  <a:srgbClr val="333333"/>
                </a:solidFill>
                <a:latin typeface="Menlo"/>
                <a:ea typeface="Omgnore"/>
              </a:rPr>
              <a:t>​</a:t>
            </a:r>
            <a:r>
              <a:rPr lang="en-US" altLang="zh-CN" sz="4000" b="1" u="sng">
                <a:solidFill>
                  <a:srgbClr val="333333"/>
                </a:solidFill>
                <a:latin typeface="Menlo"/>
                <a:ea typeface="Menlo"/>
              </a:rPr>
              <a:t>Description</a:t>
            </a:r>
            <a:endParaRPr lang="zh-CN" altLang="en-US" sz="4000" dirty="0"/>
          </a:p>
        </p:txBody>
      </p:sp>
    </p:spTree>
    <p:extLst>
      <p:ext uri="{BB962C8B-B14F-4D97-AF65-F5344CB8AC3E}">
        <p14:creationId xmlns:p14="http://schemas.microsoft.com/office/powerpoint/2010/main" val="3799232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solidFill>
            <a:schemeClr val="tx1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25" row="2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C7016324-FCC6-489F-9FA3-CB00E5EF3E20}">
  <we:reference id="wa104380121" version="2.0.0.0" store="zh-CN" storeType="OMEX"/>
  <we:alternateReferences>
    <we:reference id="wa104380121" version="2.0.0.0" store="WA104380121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1409</TotalTime>
  <Words>508</Words>
  <Application>Microsoft Office PowerPoint</Application>
  <PresentationFormat>宽屏</PresentationFormat>
  <Paragraphs>107</Paragraphs>
  <Slides>20</Slides>
  <Notes>17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20</vt:i4>
      </vt:variant>
    </vt:vector>
  </HeadingPairs>
  <TitlesOfParts>
    <vt:vector size="30" baseType="lpstr">
      <vt:lpstr>Menlo</vt:lpstr>
      <vt:lpstr>等距更纱黑体 SC</vt:lpstr>
      <vt:lpstr>等线</vt:lpstr>
      <vt:lpstr>等线 Light</vt:lpstr>
      <vt:lpstr>更纱黑体 SC</vt:lpstr>
      <vt:lpstr>思源黑体</vt:lpstr>
      <vt:lpstr>Arial</vt:lpstr>
      <vt:lpstr>Wingdings</vt:lpstr>
      <vt:lpstr>Office 主题​​</vt:lpstr>
      <vt:lpstr>1_Office 主题​​</vt:lpstr>
      <vt:lpstr>Specific New diagnostic Implement Pointing at Echinococcosis</vt:lpstr>
      <vt:lpstr># ​Background</vt:lpstr>
      <vt:lpstr># ​Background</vt:lpstr>
      <vt:lpstr># ​Background</vt:lpstr>
      <vt:lpstr># ​Description</vt:lpstr>
      <vt:lpstr># ​Description</vt:lpstr>
      <vt:lpstr># ​Design</vt:lpstr>
      <vt:lpstr># ​Design</vt:lpstr>
      <vt:lpstr>PowerPoint 演示文稿</vt:lpstr>
      <vt:lpstr>The PCR Cycle</vt:lpstr>
      <vt:lpstr>PowerPoint 演示文稿</vt:lpstr>
      <vt:lpstr>PowerPoint 演示文稿</vt:lpstr>
      <vt:lpstr>PowerPoint 演示文稿</vt:lpstr>
      <vt:lpstr>Colloidal Gold Assay</vt:lpstr>
      <vt:lpstr>Colloidal Gold Assay</vt:lpstr>
      <vt:lpstr>Colloidal Gold Assay</vt:lpstr>
      <vt:lpstr># ​Model</vt:lpstr>
      <vt:lpstr># ​Model</vt:lpstr>
      <vt:lpstr># ​Resources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基于患者生存期、细胞学特征 以及基因突变层面的宫颈癌患者类群差异分析</dc:title>
  <dc:creator>贺 靖</dc:creator>
  <cp:lastModifiedBy>贺 靖</cp:lastModifiedBy>
  <cp:revision>82</cp:revision>
  <dcterms:created xsi:type="dcterms:W3CDTF">2022-12-06T06:21:32Z</dcterms:created>
  <dcterms:modified xsi:type="dcterms:W3CDTF">2023-02-06T07:01:37Z</dcterms:modified>
</cp:coreProperties>
</file>

<file path=docProps/thumbnail.jpeg>
</file>